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0"/>
  </p:notesMasterIdLst>
  <p:sldIdLst>
    <p:sldId id="256" r:id="rId2"/>
    <p:sldId id="270" r:id="rId3"/>
    <p:sldId id="271" r:id="rId4"/>
    <p:sldId id="308" r:id="rId5"/>
    <p:sldId id="309" r:id="rId6"/>
    <p:sldId id="257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5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0" r:id="rId26"/>
    <p:sldId id="282" r:id="rId27"/>
    <p:sldId id="283" r:id="rId28"/>
    <p:sldId id="284" r:id="rId29"/>
    <p:sldId id="310" r:id="rId30"/>
    <p:sldId id="311" r:id="rId31"/>
    <p:sldId id="285" r:id="rId32"/>
    <p:sldId id="286" r:id="rId33"/>
    <p:sldId id="287" r:id="rId34"/>
    <p:sldId id="288" r:id="rId35"/>
    <p:sldId id="290" r:id="rId36"/>
    <p:sldId id="289" r:id="rId37"/>
    <p:sldId id="291" r:id="rId38"/>
    <p:sldId id="294" r:id="rId39"/>
    <p:sldId id="293" r:id="rId40"/>
    <p:sldId id="299" r:id="rId41"/>
    <p:sldId id="296" r:id="rId42"/>
    <p:sldId id="302" r:id="rId43"/>
    <p:sldId id="303" r:id="rId44"/>
    <p:sldId id="300" r:id="rId45"/>
    <p:sldId id="301" r:id="rId46"/>
    <p:sldId id="304" r:id="rId47"/>
    <p:sldId id="305" r:id="rId48"/>
    <p:sldId id="258" r:id="rId49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PF Isotext Pro" panose="02000500000000020004" pitchFamily="2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7B934A-E907-45B0-BAFB-C59AD453B44A}">
          <p14:sldIdLst>
            <p14:sldId id="256"/>
            <p14:sldId id="270"/>
            <p14:sldId id="271"/>
            <p14:sldId id="308"/>
            <p14:sldId id="309"/>
            <p14:sldId id="257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59"/>
            <p14:sldId id="272"/>
            <p14:sldId id="273"/>
            <p14:sldId id="274"/>
            <p14:sldId id="275"/>
            <p14:sldId id="276"/>
            <p14:sldId id="277"/>
            <p14:sldId id="278"/>
            <p14:sldId id="281"/>
            <p14:sldId id="280"/>
            <p14:sldId id="282"/>
            <p14:sldId id="283"/>
            <p14:sldId id="284"/>
            <p14:sldId id="310"/>
            <p14:sldId id="311"/>
            <p14:sldId id="285"/>
            <p14:sldId id="286"/>
            <p14:sldId id="287"/>
            <p14:sldId id="288"/>
            <p14:sldId id="290"/>
            <p14:sldId id="289"/>
            <p14:sldId id="291"/>
            <p14:sldId id="294"/>
            <p14:sldId id="293"/>
            <p14:sldId id="299"/>
            <p14:sldId id="296"/>
            <p14:sldId id="302"/>
            <p14:sldId id="303"/>
            <p14:sldId id="300"/>
            <p14:sldId id="301"/>
            <p14:sldId id="304"/>
            <p14:sldId id="305"/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A92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90" d="100"/>
          <a:sy n="90" d="100"/>
        </p:scale>
        <p:origin x="-588" y="594"/>
      </p:cViewPr>
      <p:guideLst>
        <p:guide orient="horz" pos="1008"/>
        <p:guide orient="horz" pos="4031"/>
        <p:guide orient="horz" pos="61"/>
        <p:guide pos="106"/>
        <p:guide pos="5677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83BED-76C7-4F16-8872-9C384C0B6986}" type="datetimeFigureOut">
              <a:rPr lang="ru-RU" smtClean="0"/>
              <a:pPr/>
              <a:t>24.09.2014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4ADA3-08D7-45BA-8E0A-3E1762224E5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1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1624960"/>
            <a:ext cx="9144000" cy="360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8275" y="2237729"/>
            <a:ext cx="4403725" cy="237446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PF Isotext Pro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196694" y="312946"/>
            <a:ext cx="2485748" cy="1029794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4891088" y="2217738"/>
            <a:ext cx="4121150" cy="24145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5224960"/>
            <a:ext cx="6400800" cy="70605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92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96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 userDrawn="1"/>
        </p:nvCxnSpPr>
        <p:spPr>
          <a:xfrm>
            <a:off x="159556" y="122436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329126" y="75446"/>
            <a:ext cx="2485748" cy="102979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63586" y="2222664"/>
            <a:ext cx="8815969" cy="629086"/>
          </a:xfrm>
        </p:spPr>
        <p:txBody>
          <a:bodyPr>
            <a:noAutofit/>
          </a:bodyPr>
          <a:lstStyle>
            <a:lvl1pPr algn="ctr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626519" y="3916363"/>
            <a:ext cx="3890962" cy="19669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462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§"/>
              <a:defRPr/>
            </a:lvl1pPr>
            <a:lvl2pPr marL="742950" indent="-28575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8C0838-8448-4132-90D2-6C9485130CA1}" type="datetime1">
              <a:rPr lang="ru-RU" smtClean="0"/>
              <a:pPr/>
              <a:t>24.09.2014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06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4567512" y="0"/>
            <a:ext cx="457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68275" y="1600199"/>
            <a:ext cx="4179888" cy="4788000"/>
          </a:xfrm>
        </p:spPr>
        <p:txBody>
          <a:bodyPr anchor="ctr">
            <a:normAutofit/>
          </a:bodyPr>
          <a:lstStyle>
            <a:lvl1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3200" b="1"/>
            </a:lvl1pPr>
            <a:lvl2pPr marL="9144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2pPr>
            <a:lvl3pPr marL="13716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3pPr>
            <a:lvl4pPr marL="18288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4pPr>
            <a:lvl5pPr marL="22860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/>
          </p:nvPr>
        </p:nvSpPr>
        <p:spPr>
          <a:xfrm>
            <a:off x="4666891" y="1600199"/>
            <a:ext cx="4345347" cy="478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1206000" y="381664"/>
            <a:ext cx="2160000" cy="8948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5773512" y="217851"/>
            <a:ext cx="2160000" cy="12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9"/>
          <p:cNvSpPr>
            <a:spLocks noGrp="1"/>
          </p:cNvSpPr>
          <p:nvPr>
            <p:ph sz="quarter" idx="12"/>
          </p:nvPr>
        </p:nvSpPr>
        <p:spPr>
          <a:xfrm>
            <a:off x="396875" y="2320506"/>
            <a:ext cx="8604000" cy="407870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168275" y="1600200"/>
            <a:ext cx="8843963" cy="576000"/>
          </a:xfrm>
        </p:spPr>
        <p:txBody>
          <a:bodyPr tIns="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334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 Вертик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68275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74078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1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Горизонт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2"/>
          <p:cNvSpPr>
            <a:spLocks noGrp="1"/>
          </p:cNvSpPr>
          <p:nvPr>
            <p:ph sz="half" idx="1"/>
          </p:nvPr>
        </p:nvSpPr>
        <p:spPr>
          <a:xfrm>
            <a:off x="168274" y="1600200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half" idx="11"/>
          </p:nvPr>
        </p:nvSpPr>
        <p:spPr>
          <a:xfrm>
            <a:off x="168274" y="4161215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159556" y="399670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0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Box 3"/>
          <p:cNvSpPr txBox="1"/>
          <p:nvPr userDrawn="1"/>
        </p:nvSpPr>
        <p:spPr>
          <a:xfrm>
            <a:off x="168275" y="1600200"/>
            <a:ext cx="8843963" cy="47990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>
          <a:xfrm>
            <a:off x="168275" y="1600200"/>
            <a:ext cx="8820000" cy="479901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6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67500" y="1602490"/>
            <a:ext cx="4464000" cy="792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39500" y="1674490"/>
            <a:ext cx="4320000" cy="64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258077" y="1643330"/>
            <a:ext cx="4309161" cy="65129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Объект 9"/>
          <p:cNvSpPr>
            <a:spLocks noGrp="1"/>
          </p:cNvSpPr>
          <p:nvPr>
            <p:ph sz="quarter" idx="12"/>
          </p:nvPr>
        </p:nvSpPr>
        <p:spPr>
          <a:xfrm>
            <a:off x="396875" y="2501659"/>
            <a:ext cx="8604000" cy="3897554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144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43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r="51468"/>
          <a:stretch/>
        </p:blipFill>
        <p:spPr>
          <a:xfrm>
            <a:off x="8329732" y="6462508"/>
            <a:ext cx="779764" cy="39549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10917"/>
            <a:ext cx="9144000" cy="108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8275" y="1600200"/>
            <a:ext cx="8820000" cy="479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893346" y="6517309"/>
            <a:ext cx="2084388" cy="273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7567659" y="119492"/>
            <a:ext cx="1524585" cy="8628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586" y="92367"/>
            <a:ext cx="7455829" cy="91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48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1" r:id="rId3"/>
    <p:sldLayoutId id="2147483682" r:id="rId4"/>
    <p:sldLayoutId id="2147483652" r:id="rId5"/>
    <p:sldLayoutId id="2147483667" r:id="rId6"/>
    <p:sldLayoutId id="2147483679" r:id="rId7"/>
    <p:sldLayoutId id="2147483681" r:id="rId8"/>
    <p:sldLayoutId id="2147483654" r:id="rId9"/>
    <p:sldLayoutId id="2147483683" r:id="rId10"/>
    <p:sldLayoutId id="214748366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neerc.ifmo.ru/wiki/index.php?title=&#1044;&#1080;&#1089;&#1082;&#1088;&#1077;&#1090;&#1085;&#1072;&#1103;_&#1084;&#1072;&#1090;&#1077;&#1084;&#1072;&#1090;&#1080;&#1082;&#1072;,_&#1072;&#1083;&#1075;&#1086;&#1088;&#1080;&#1090;&#1084;&#1099;_&#1080;_&#1089;&#1090;&#1088;&#1091;&#1082;&#1090;&#1091;&#1088;&#1099;_&#1076;&#1072;&#1085;&#1085;&#1099;&#1093;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smtClean="0"/>
              <a:t>Лекция 1.</a:t>
            </a:r>
            <a:br>
              <a:rPr lang="ru-RU" b="0" dirty="0" smtClean="0"/>
            </a:br>
            <a:r>
              <a:rPr lang="ru-RU" b="0" dirty="0" smtClean="0"/>
              <a:t>ВВЕДЕНИЕ В КУРС. ЭЛЕМЕНТАРНЫЕ </a:t>
            </a:r>
            <a:r>
              <a:rPr lang="ru-RU" b="0" dirty="0"/>
              <a:t>АЛГОРИТМЫ</a:t>
            </a:r>
            <a:r>
              <a:rPr lang="ru-RU" b="0" dirty="0" smtClean="0"/>
              <a:t>.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Мацкевич С.Е.</a:t>
            </a:r>
            <a:endParaRPr lang="ru-RU" dirty="0"/>
          </a:p>
        </p:txBody>
      </p:sp>
      <p:pic>
        <p:nvPicPr>
          <p:cNvPr id="1026" name="Picture 2" descr="http://ic.pics.livejournal.com/akula_dolly/11270731/6372/6372_original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r="253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6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алгоритмов и структур данных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СД «Динамический массив»</a:t>
            </a:r>
          </a:p>
          <a:p>
            <a:r>
              <a:rPr lang="ru-RU" dirty="0" smtClean="0"/>
              <a:t>СД «Однонаправленный список» и «Двунаправленный список»</a:t>
            </a:r>
          </a:p>
          <a:p>
            <a:r>
              <a:rPr lang="ru-RU" dirty="0" smtClean="0"/>
              <a:t>СД «Стек»</a:t>
            </a:r>
          </a:p>
          <a:p>
            <a:r>
              <a:rPr lang="ru-RU" dirty="0" smtClean="0"/>
              <a:t>СД «Очередь»</a:t>
            </a:r>
          </a:p>
          <a:p>
            <a:r>
              <a:rPr lang="ru-RU" dirty="0" smtClean="0"/>
              <a:t>СД «Дек»</a:t>
            </a:r>
          </a:p>
          <a:p>
            <a:r>
              <a:rPr lang="ru-RU" dirty="0" smtClean="0"/>
              <a:t>СД «Двоичная куча» и «Очередь с приоритетом»</a:t>
            </a:r>
          </a:p>
          <a:p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Базовые </a:t>
            </a:r>
            <a:r>
              <a:rPr lang="ru-RU" dirty="0" smtClean="0"/>
              <a:t>структуры </a:t>
            </a:r>
            <a:r>
              <a:rPr lang="ru-RU" dirty="0"/>
              <a:t>данных</a:t>
            </a:r>
          </a:p>
        </p:txBody>
      </p:sp>
    </p:spTree>
    <p:extLst>
      <p:ext uri="{BB962C8B-B14F-4D97-AF65-F5344CB8AC3E}">
        <p14:creationId xmlns:p14="http://schemas.microsoft.com/office/powerpoint/2010/main" val="22462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алгоритмов и структур данных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СД «Двоичное дерево»</a:t>
            </a:r>
          </a:p>
          <a:p>
            <a:pPr lvl="1"/>
            <a:r>
              <a:rPr lang="ru-RU" dirty="0" smtClean="0"/>
              <a:t>Алгоритмы обхода дерева в ширину и в глубину.</a:t>
            </a:r>
          </a:p>
          <a:p>
            <a:r>
              <a:rPr lang="ru-RU" dirty="0" smtClean="0"/>
              <a:t>СД «Дерево поиска». Сбалансированные деревья</a:t>
            </a:r>
          </a:p>
          <a:p>
            <a:pPr lvl="1"/>
            <a:r>
              <a:rPr lang="ru-RU" dirty="0" smtClean="0"/>
              <a:t>СД «Декартово дерево»,</a:t>
            </a:r>
          </a:p>
          <a:p>
            <a:pPr lvl="1"/>
            <a:r>
              <a:rPr lang="ru-RU" dirty="0" smtClean="0"/>
              <a:t>СД «АВЛ-дерево»,</a:t>
            </a:r>
          </a:p>
          <a:p>
            <a:pPr lvl="1"/>
            <a:r>
              <a:rPr lang="ru-RU" dirty="0" smtClean="0"/>
              <a:t>СД «Красно-черное дерево»,</a:t>
            </a:r>
          </a:p>
          <a:p>
            <a:pPr lvl="1"/>
            <a:r>
              <a:rPr lang="ru-RU" dirty="0" smtClean="0"/>
              <a:t>АТД «Ассоциативный массив».</a:t>
            </a:r>
          </a:p>
          <a:p>
            <a:r>
              <a:rPr lang="ru-RU" dirty="0" smtClean="0"/>
              <a:t>СД «Дерево отрезков»</a:t>
            </a:r>
          </a:p>
          <a:p>
            <a:r>
              <a:rPr lang="ru-RU" dirty="0" smtClean="0"/>
              <a:t>СД «</a:t>
            </a:r>
            <a:r>
              <a:rPr lang="en-US" dirty="0" smtClean="0"/>
              <a:t>B-</a:t>
            </a:r>
            <a:r>
              <a:rPr lang="ru-RU" dirty="0" smtClean="0"/>
              <a:t>дерево»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Деревья</a:t>
            </a:r>
            <a:endParaRPr lang="ru-RU" dirty="0"/>
          </a:p>
        </p:txBody>
      </p:sp>
      <p:pic>
        <p:nvPicPr>
          <p:cNvPr id="5124" name="Picture 4" descr="http://wiki.iteach.ru/images/b/bb/Derev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82" y="3840125"/>
            <a:ext cx="2399682" cy="23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алгоритмов и структур данных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Алгоритмы вычисления хеш-функций.</a:t>
            </a:r>
          </a:p>
          <a:p>
            <a:pPr lvl="1"/>
            <a:r>
              <a:rPr lang="ru-RU" dirty="0" smtClean="0"/>
              <a:t>Хеш-функции для строк.</a:t>
            </a:r>
          </a:p>
          <a:p>
            <a:r>
              <a:rPr lang="ru-RU" dirty="0" smtClean="0"/>
              <a:t>СД «Хеш-таблица»</a:t>
            </a:r>
          </a:p>
          <a:p>
            <a:pPr lvl="1"/>
            <a:r>
              <a:rPr lang="ru-RU" dirty="0" smtClean="0"/>
              <a:t>Реализация хеш-таблицы методом цепочек,</a:t>
            </a:r>
          </a:p>
          <a:p>
            <a:pPr lvl="1"/>
            <a:r>
              <a:rPr lang="ru-RU" dirty="0" smtClean="0"/>
              <a:t>Реализация хеш-таблицы методом открытой адресации.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Хеширование</a:t>
            </a:r>
            <a:endParaRPr lang="ru-RU" dirty="0"/>
          </a:p>
        </p:txBody>
      </p:sp>
      <p:pic>
        <p:nvPicPr>
          <p:cNvPr id="4098" name="Picture 2" descr="http://xreferat.ru/image/33/1305965140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4519612"/>
            <a:ext cx="423862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алгоритмов и структур данных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Обходы в ширину и глубину.</a:t>
            </a:r>
          </a:p>
          <a:p>
            <a:r>
              <a:rPr lang="ru-RU" dirty="0" smtClean="0"/>
              <a:t>Топологическая сортировка.</a:t>
            </a:r>
          </a:p>
          <a:p>
            <a:r>
              <a:rPr lang="ru-RU" dirty="0" smtClean="0"/>
              <a:t>Поиск </a:t>
            </a:r>
            <a:r>
              <a:rPr lang="ru-RU" dirty="0" err="1" smtClean="0"/>
              <a:t>сильносвязных</a:t>
            </a:r>
            <a:r>
              <a:rPr lang="ru-RU" dirty="0" smtClean="0"/>
              <a:t> компонент.</a:t>
            </a:r>
          </a:p>
          <a:p>
            <a:r>
              <a:rPr lang="ru-RU" dirty="0" smtClean="0"/>
              <a:t>Поиск кратчайших путей между</a:t>
            </a:r>
            <a:br>
              <a:rPr lang="ru-RU" dirty="0" smtClean="0"/>
            </a:br>
            <a:r>
              <a:rPr lang="ru-RU" dirty="0" smtClean="0"/>
              <a:t>вершинами.</a:t>
            </a:r>
          </a:p>
          <a:p>
            <a:r>
              <a:rPr lang="ru-RU" dirty="0"/>
              <a:t>Поиск </a:t>
            </a:r>
            <a:r>
              <a:rPr lang="ru-RU" dirty="0" err="1"/>
              <a:t>Эйлерова</a:t>
            </a:r>
            <a:r>
              <a:rPr lang="ru-RU" dirty="0"/>
              <a:t> пути.</a:t>
            </a:r>
          </a:p>
          <a:p>
            <a:r>
              <a:rPr lang="ru-RU" dirty="0"/>
              <a:t>Поиск Гамильтонова </a:t>
            </a:r>
            <a:r>
              <a:rPr lang="ru-RU" dirty="0" smtClean="0"/>
              <a:t>пути </a:t>
            </a:r>
            <a:r>
              <a:rPr lang="ru-RU" dirty="0"/>
              <a:t>минимального</a:t>
            </a:r>
            <a:r>
              <a:rPr lang="ru-RU" dirty="0" smtClean="0"/>
              <a:t> веса</a:t>
            </a:r>
            <a:r>
              <a:rPr lang="ru-RU" dirty="0"/>
              <a:t>. Задача коммивояжера.</a:t>
            </a:r>
          </a:p>
          <a:p>
            <a:r>
              <a:rPr lang="ru-RU" dirty="0" smtClean="0"/>
              <a:t>Нахождение </a:t>
            </a:r>
            <a:r>
              <a:rPr lang="ru-RU" dirty="0" err="1" smtClean="0"/>
              <a:t>остовного</a:t>
            </a:r>
            <a:r>
              <a:rPr lang="ru-RU" dirty="0" smtClean="0"/>
              <a:t> дерева минимального веса.</a:t>
            </a:r>
          </a:p>
          <a:p>
            <a:r>
              <a:rPr lang="ru-RU" dirty="0" smtClean="0"/>
              <a:t>Вычисление максимального потока в сети.</a:t>
            </a:r>
          </a:p>
          <a:p>
            <a:r>
              <a:rPr lang="ru-RU" dirty="0" smtClean="0"/>
              <a:t>Нахождение наибольшего </a:t>
            </a:r>
            <a:r>
              <a:rPr lang="ru-RU" dirty="0" err="1" smtClean="0"/>
              <a:t>паросочетания</a:t>
            </a:r>
            <a:r>
              <a:rPr lang="ru-RU" dirty="0" smtClean="0"/>
              <a:t> в двудольном графе.</a:t>
            </a:r>
          </a:p>
          <a:p>
            <a:r>
              <a:rPr lang="ru-RU" dirty="0" smtClean="0"/>
              <a:t>Вычисление хроматического числа графа.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Графы</a:t>
            </a:r>
          </a:p>
        </p:txBody>
      </p:sp>
      <p:pic>
        <p:nvPicPr>
          <p:cNvPr id="3074" name="Picture 2" descr="http://900igr.net/datai/geografija/Mosty-Kjonigsberga/0003-004-Leonard-Ejler-prepodavatel-Kjonigsbergskogo-universite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3" y="1485900"/>
            <a:ext cx="3787775" cy="27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1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алгоритмов и структур данных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Поиск подстрок</a:t>
            </a:r>
          </a:p>
          <a:p>
            <a:pPr lvl="1"/>
            <a:r>
              <a:rPr lang="ru-RU" dirty="0" smtClean="0"/>
              <a:t>Алгоритм Кнута-Морриса-Карпа,</a:t>
            </a:r>
          </a:p>
          <a:p>
            <a:pPr lvl="1"/>
            <a:r>
              <a:rPr lang="ru-RU" dirty="0" smtClean="0"/>
              <a:t>Алгоритм Ахо-Корасик</a:t>
            </a:r>
          </a:p>
          <a:p>
            <a:r>
              <a:rPr lang="ru-RU" dirty="0" smtClean="0"/>
              <a:t>Индексирование текста</a:t>
            </a:r>
          </a:p>
          <a:p>
            <a:pPr lvl="1"/>
            <a:r>
              <a:rPr lang="ru-RU" dirty="0" smtClean="0"/>
              <a:t>Бор,</a:t>
            </a:r>
          </a:p>
          <a:p>
            <a:pPr lvl="1"/>
            <a:r>
              <a:rPr lang="ru-RU" dirty="0" smtClean="0"/>
              <a:t>Суффиксный массив,</a:t>
            </a:r>
          </a:p>
          <a:p>
            <a:pPr lvl="1"/>
            <a:r>
              <a:rPr lang="ru-RU" dirty="0" err="1" smtClean="0"/>
              <a:t>Суффиксное</a:t>
            </a:r>
            <a:r>
              <a:rPr lang="ru-RU" dirty="0" smtClean="0"/>
              <a:t> дерево,</a:t>
            </a:r>
          </a:p>
          <a:p>
            <a:pPr lvl="1"/>
            <a:r>
              <a:rPr lang="ru-RU" dirty="0" smtClean="0"/>
              <a:t>Суффиксный автомат.</a:t>
            </a:r>
          </a:p>
          <a:p>
            <a:r>
              <a:rPr lang="ru-RU" dirty="0" smtClean="0"/>
              <a:t>Регулярные выражения.</a:t>
            </a:r>
          </a:p>
          <a:p>
            <a:r>
              <a:rPr lang="ru-RU" dirty="0" smtClean="0"/>
              <a:t>Вычисление редакторского расстояния между строками.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Строки</a:t>
            </a:r>
            <a:endParaRPr lang="ru-RU" dirty="0"/>
          </a:p>
        </p:txBody>
      </p:sp>
      <p:pic>
        <p:nvPicPr>
          <p:cNvPr id="2050" name="Picture 2" descr="http://proxy12.media.online.ua/uol/r2-c81d885dac/5085d90f61eb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60" y="2447925"/>
            <a:ext cx="4344465" cy="28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67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алгоритмов и структур данных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Вычислительная геометрия</a:t>
            </a:r>
          </a:p>
          <a:p>
            <a:r>
              <a:rPr lang="ru-RU" dirty="0" smtClean="0"/>
              <a:t>Теория игр</a:t>
            </a:r>
          </a:p>
          <a:p>
            <a:r>
              <a:rPr lang="ru-RU" dirty="0" smtClean="0"/>
              <a:t>Полиномы и быстрое преобразование Фурье</a:t>
            </a:r>
          </a:p>
          <a:p>
            <a:r>
              <a:rPr lang="ru-RU" dirty="0" smtClean="0"/>
              <a:t>Матрицы</a:t>
            </a:r>
          </a:p>
          <a:p>
            <a:r>
              <a:rPr lang="ru-RU" dirty="0" smtClean="0"/>
              <a:t>Алгоритмы сжатия</a:t>
            </a:r>
          </a:p>
          <a:p>
            <a:r>
              <a:rPr lang="ru-RU" dirty="0" smtClean="0"/>
              <a:t>Решение уравнений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1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Литература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 smtClean="0"/>
              <a:t>Кормен</a:t>
            </a:r>
            <a:r>
              <a:rPr lang="ru-RU" dirty="0" smtClean="0"/>
              <a:t> Т., </a:t>
            </a:r>
            <a:r>
              <a:rPr lang="ru-RU" dirty="0" err="1" smtClean="0"/>
              <a:t>Лейзерсон</a:t>
            </a:r>
            <a:r>
              <a:rPr lang="ru-RU" dirty="0" smtClean="0"/>
              <a:t> Ч., </a:t>
            </a:r>
            <a:r>
              <a:rPr lang="ru-RU" dirty="0" err="1" smtClean="0"/>
              <a:t>Ривест</a:t>
            </a:r>
            <a:r>
              <a:rPr lang="ru-RU" dirty="0" smtClean="0"/>
              <a:t> Р., </a:t>
            </a:r>
            <a:r>
              <a:rPr lang="ru-RU" dirty="0" err="1" smtClean="0"/>
              <a:t>Штайн</a:t>
            </a:r>
            <a:r>
              <a:rPr lang="ru-RU" dirty="0" smtClean="0"/>
              <a:t> К, Алгоритмы</a:t>
            </a:r>
            <a:r>
              <a:rPr lang="ru-RU" dirty="0"/>
              <a:t>. Построение и </a:t>
            </a:r>
            <a:r>
              <a:rPr lang="ru-RU" dirty="0" smtClean="0"/>
              <a:t>анализ., </a:t>
            </a:r>
            <a:r>
              <a:rPr lang="ru-RU" b="0" dirty="0" smtClean="0"/>
              <a:t>2-е </a:t>
            </a:r>
            <a:r>
              <a:rPr lang="ru-RU" b="0" dirty="0" err="1" smtClean="0"/>
              <a:t>изд</a:t>
            </a:r>
            <a:r>
              <a:rPr lang="ru-RU" b="0" dirty="0" smtClean="0"/>
              <a:t>, М.: Издательский дом «Вильямс», 2005.</a:t>
            </a:r>
          </a:p>
          <a:p>
            <a:r>
              <a:rPr lang="ru-RU" dirty="0" err="1"/>
              <a:t>Седжвик</a:t>
            </a:r>
            <a:r>
              <a:rPr lang="ru-RU" dirty="0"/>
              <a:t> </a:t>
            </a:r>
            <a:r>
              <a:rPr lang="ru-RU" dirty="0" smtClean="0"/>
              <a:t>Р., </a:t>
            </a:r>
            <a:r>
              <a:rPr lang="ru-RU" dirty="0"/>
              <a:t>Фундаментальные алгоритмы на C++, </a:t>
            </a:r>
            <a:r>
              <a:rPr lang="ru-RU" dirty="0" smtClean="0"/>
              <a:t>части 1-4, анализ, структуры данных, сортировка, поиск, </a:t>
            </a:r>
            <a:r>
              <a:rPr lang="ru-RU" b="0" dirty="0" smtClean="0"/>
              <a:t>М.: </a:t>
            </a:r>
            <a:r>
              <a:rPr lang="ru-RU" b="0" dirty="0" err="1" smtClean="0"/>
              <a:t>ДиаСофт</a:t>
            </a:r>
            <a:r>
              <a:rPr lang="ru-RU" b="0" dirty="0" smtClean="0"/>
              <a:t>, 2001.</a:t>
            </a:r>
          </a:p>
          <a:p>
            <a:r>
              <a:rPr lang="ru-RU" dirty="0" err="1" smtClean="0"/>
              <a:t>Шень</a:t>
            </a:r>
            <a:r>
              <a:rPr lang="ru-RU" dirty="0" smtClean="0"/>
              <a:t> А., Программирование: теоремы и задачи, </a:t>
            </a:r>
            <a:r>
              <a:rPr lang="ru-RU" b="0" dirty="0" smtClean="0"/>
              <a:t>2-е изд., </a:t>
            </a:r>
            <a:r>
              <a:rPr lang="ru-RU" b="0" dirty="0" err="1" smtClean="0"/>
              <a:t>испр</a:t>
            </a:r>
            <a:r>
              <a:rPr lang="ru-RU" b="0" dirty="0" smtClean="0"/>
              <a:t>. и доп., М.: МЦНМО, 2004.</a:t>
            </a:r>
            <a:endParaRPr lang="en-US" b="0" dirty="0" smtClean="0"/>
          </a:p>
          <a:p>
            <a:r>
              <a:rPr lang="ru-RU" dirty="0" err="1" smtClean="0"/>
              <a:t>Викиконспекты</a:t>
            </a:r>
            <a:r>
              <a:rPr lang="ru-RU" b="0" smtClean="0"/>
              <a:t>, </a:t>
            </a:r>
            <a:r>
              <a:rPr lang="en-US" b="0" smtClean="0">
                <a:hlinkClick r:id="rId2"/>
              </a:rPr>
              <a:t>http</a:t>
            </a:r>
            <a:r>
              <a:rPr lang="en-US" b="0" dirty="0">
                <a:hlinkClick r:id="rId2"/>
              </a:rPr>
              <a:t>://</a:t>
            </a:r>
            <a:r>
              <a:rPr lang="en-US" b="0" dirty="0" smtClean="0">
                <a:hlinkClick r:id="rId2"/>
              </a:rPr>
              <a:t>neerc.ifmo.ru/wiki/index.php?title=</a:t>
            </a:r>
            <a:r>
              <a:rPr lang="ru-RU" b="0" dirty="0" smtClean="0">
                <a:hlinkClick r:id="rId2"/>
              </a:rPr>
              <a:t>Дискретная_математика,_</a:t>
            </a:r>
            <a:r>
              <a:rPr lang="ru-RU" b="0" dirty="0" err="1" smtClean="0">
                <a:hlinkClick r:id="rId2"/>
              </a:rPr>
              <a:t>алгоритмы_и_структуры_данных</a:t>
            </a:r>
            <a:r>
              <a:rPr lang="ru-RU" b="0" dirty="0" smtClean="0"/>
              <a:t>.</a:t>
            </a: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6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алгоритмов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Эффективность алгоритма определяется различными характеристиками, зависящими от исходных данных:</a:t>
            </a:r>
          </a:p>
          <a:p>
            <a:r>
              <a:rPr lang="ru-RU" dirty="0" smtClean="0"/>
              <a:t>Временем работы,</a:t>
            </a:r>
          </a:p>
          <a:p>
            <a:r>
              <a:rPr lang="ru-RU" dirty="0" smtClean="0"/>
              <a:t>Объемом дополнительно используемой памяти,</a:t>
            </a:r>
          </a:p>
          <a:p>
            <a:r>
              <a:rPr lang="ru-RU" dirty="0" smtClean="0"/>
              <a:t>Другие характеристики. Например, количество операций сравнения или количество обращений к диску.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37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алгоритмов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0" dirty="0" smtClean="0"/>
              <a:t>Часто исходные данные характеризуются натуральным числом </a:t>
            </a:r>
            <a:r>
              <a:rPr lang="en-US" dirty="0" smtClean="0"/>
              <a:t>n</a:t>
            </a:r>
            <a:r>
              <a:rPr lang="en-US" b="0" dirty="0" smtClean="0"/>
              <a:t>.</a:t>
            </a:r>
          </a:p>
          <a:p>
            <a:pPr marL="0" indent="0">
              <a:buNone/>
            </a:pPr>
            <a:r>
              <a:rPr lang="ru-RU" b="0" dirty="0" smtClean="0"/>
              <a:t>Тогда время работы алгоритма – </a:t>
            </a:r>
            <a:r>
              <a:rPr lang="en-US" dirty="0" smtClean="0"/>
              <a:t>T(n)</a:t>
            </a:r>
            <a:r>
              <a:rPr lang="en-US" b="0" dirty="0" smtClean="0"/>
              <a:t>.</a:t>
            </a:r>
          </a:p>
          <a:p>
            <a:pPr marL="0" indent="0">
              <a:buNone/>
            </a:pPr>
            <a:r>
              <a:rPr lang="ru-RU" b="0" dirty="0" smtClean="0"/>
              <a:t>Объем доп. памяти – </a:t>
            </a:r>
            <a:r>
              <a:rPr lang="en-US" dirty="0" smtClean="0"/>
              <a:t>M(n)</a:t>
            </a:r>
            <a:r>
              <a:rPr lang="en-US" b="0" dirty="0" smtClean="0"/>
              <a:t>.</a:t>
            </a:r>
          </a:p>
          <a:p>
            <a:pPr marL="0" indent="0">
              <a:buNone/>
            </a:pPr>
            <a:r>
              <a:rPr lang="ru-RU" b="0" u="sng" dirty="0" smtClean="0"/>
              <a:t>Пример.</a:t>
            </a:r>
            <a:r>
              <a:rPr lang="ru-RU" b="0" dirty="0" smtClean="0"/>
              <a:t> В </a:t>
            </a:r>
            <a:r>
              <a:rPr lang="ru-RU" b="0" dirty="0"/>
              <a:t>задаче сортировки массива важен размер исходного массива</a:t>
            </a:r>
            <a:r>
              <a:rPr lang="ru-RU" b="0" dirty="0" smtClean="0"/>
              <a:t>.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ru-RU" b="0" dirty="0" smtClean="0"/>
              <a:t>Исходные данные могут характеризоваться несколькими числами.</a:t>
            </a:r>
          </a:p>
          <a:p>
            <a:pPr marL="0" indent="0">
              <a:buNone/>
            </a:pPr>
            <a:r>
              <a:rPr lang="ru-RU" b="0" u="sng" dirty="0" smtClean="0"/>
              <a:t>Пример.</a:t>
            </a:r>
            <a:r>
              <a:rPr lang="ru-RU" b="0" dirty="0" smtClean="0"/>
              <a:t> Задача поиска всех вхождений строки-шаблона </a:t>
            </a:r>
            <a:r>
              <a:rPr lang="en-US" b="0" dirty="0" smtClean="0"/>
              <a:t>T</a:t>
            </a:r>
            <a:r>
              <a:rPr lang="ru-RU" b="0" dirty="0" smtClean="0"/>
              <a:t> длины </a:t>
            </a:r>
            <a:r>
              <a:rPr lang="en-US" dirty="0" smtClean="0"/>
              <a:t>k</a:t>
            </a:r>
            <a:r>
              <a:rPr lang="en-US" b="0" dirty="0" smtClean="0"/>
              <a:t> </a:t>
            </a:r>
            <a:r>
              <a:rPr lang="ru-RU" b="0" dirty="0" smtClean="0"/>
              <a:t>в строку </a:t>
            </a:r>
            <a:r>
              <a:rPr lang="en-US" b="0" dirty="0" smtClean="0"/>
              <a:t>S </a:t>
            </a:r>
            <a:r>
              <a:rPr lang="ru-RU" b="0" dirty="0" smtClean="0"/>
              <a:t>длины </a:t>
            </a:r>
            <a:r>
              <a:rPr lang="en-US" dirty="0" smtClean="0"/>
              <a:t>n</a:t>
            </a:r>
            <a:r>
              <a:rPr lang="ru-RU" b="0" dirty="0" smtClean="0"/>
              <a:t>. В этой задаче время работы алгоритма </a:t>
            </a:r>
            <a:r>
              <a:rPr lang="en-US" dirty="0" smtClean="0"/>
              <a:t>T(n, k) </a:t>
            </a:r>
            <a:r>
              <a:rPr lang="ru-RU" b="0" dirty="0" smtClean="0"/>
              <a:t>может зависеть от двух чисел </a:t>
            </a:r>
            <a:r>
              <a:rPr lang="en-US" dirty="0" smtClean="0"/>
              <a:t>n</a:t>
            </a:r>
            <a:r>
              <a:rPr lang="en-US" b="0" dirty="0" smtClean="0"/>
              <a:t> </a:t>
            </a:r>
            <a:r>
              <a:rPr lang="ru-RU" b="0" dirty="0" smtClean="0"/>
              <a:t>и </a:t>
            </a:r>
            <a:r>
              <a:rPr lang="en-US" dirty="0" smtClean="0"/>
              <a:t>k</a:t>
            </a:r>
            <a:r>
              <a:rPr lang="en-US" b="0" dirty="0" smtClean="0"/>
              <a:t>.</a:t>
            </a: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68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Асимптотические обозначения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400" b="0" dirty="0" smtClean="0"/>
                  <a:t>Для обозначения асимптотического поведения времени работы алгоритма (или объема памяти) используются </a:t>
                </a:r>
                <a:r>
                  <a:rPr lang="en-US" sz="2400" b="0" dirty="0" smtClean="0"/>
                  <a:t>Θ, O </a:t>
                </a:r>
                <a:r>
                  <a:rPr lang="ru-RU" sz="2400" b="0" dirty="0" smtClean="0"/>
                  <a:t>и </a:t>
                </a:r>
                <a:r>
                  <a:rPr lang="el-GR" sz="2400" b="0" dirty="0" smtClean="0"/>
                  <a:t>Ω</a:t>
                </a:r>
                <a:r>
                  <a:rPr lang="ru-RU" sz="2400" b="0" dirty="0" smtClean="0"/>
                  <a:t> – обозначения.</a:t>
                </a:r>
              </a:p>
              <a:p>
                <a:pPr marL="0" indent="0">
                  <a:buNone/>
                </a:pPr>
                <a:r>
                  <a:rPr lang="ru-RU" sz="2400" b="0" u="sng" dirty="0" smtClean="0"/>
                  <a:t>Определение.</a:t>
                </a:r>
                <a:r>
                  <a:rPr lang="ru-RU" sz="2400" b="0" dirty="0" smtClean="0"/>
                  <a:t> Для функции </a:t>
                </a:r>
                <a:r>
                  <a:rPr lang="en-US" sz="2400" b="0" dirty="0" smtClean="0"/>
                  <a:t>g(n) </a:t>
                </a:r>
                <a:r>
                  <a:rPr lang="ru-RU" sz="2400" b="0" dirty="0" smtClean="0"/>
                  <a:t>записи </a:t>
                </a:r>
                <a:r>
                  <a:rPr lang="en-US" sz="2400" b="0" dirty="0" smtClean="0"/>
                  <a:t>Θ</a:t>
                </a:r>
                <a:r>
                  <a:rPr lang="ru-RU" sz="2400" b="0" dirty="0" smtClean="0"/>
                  <a:t>(</a:t>
                </a:r>
                <a:r>
                  <a:rPr lang="en-US" sz="2400" b="0" dirty="0" smtClean="0"/>
                  <a:t>g(n))</a:t>
                </a:r>
                <a:r>
                  <a:rPr lang="ru-RU" sz="2400" b="0" dirty="0" smtClean="0"/>
                  <a:t>, </a:t>
                </a:r>
                <a:r>
                  <a:rPr lang="en-US" sz="2400" b="0" dirty="0" smtClean="0"/>
                  <a:t>O</a:t>
                </a:r>
                <a:r>
                  <a:rPr lang="ru-RU" sz="2400" b="0" dirty="0" smtClean="0"/>
                  <a:t>(</a:t>
                </a:r>
                <a:r>
                  <a:rPr lang="en-US" sz="2400" b="0" dirty="0"/>
                  <a:t>g(n</a:t>
                </a:r>
                <a:r>
                  <a:rPr lang="en-US" sz="2400" b="0" dirty="0" smtClean="0"/>
                  <a:t>))</a:t>
                </a:r>
                <a:r>
                  <a:rPr lang="ru-RU" sz="2400" b="0" dirty="0" smtClean="0"/>
                  <a:t> и </a:t>
                </a:r>
                <a:r>
                  <a:rPr lang="el-GR" sz="2400" b="0" dirty="0"/>
                  <a:t>Ω</a:t>
                </a:r>
                <a:r>
                  <a:rPr lang="ru-RU" sz="2400" b="0" dirty="0" smtClean="0"/>
                  <a:t>(</a:t>
                </a:r>
                <a:r>
                  <a:rPr lang="en-US" sz="2400" b="0" dirty="0"/>
                  <a:t>g(n))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означают следующие множества функций: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000" b="0" i="0" smtClean="0">
                          <a:latin typeface="Cambria Math"/>
                        </a:rPr>
                        <m:t>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={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:</m:t>
                      </m:r>
                      <m:r>
                        <a:rPr lang="ru-RU" sz="2000" b="0" i="1" smtClean="0">
                          <a:latin typeface="Cambria Math"/>
                        </a:rPr>
                        <m:t>существуют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ru-RU" sz="2000" b="0" i="1" smtClean="0">
                          <a:latin typeface="Cambria Math"/>
                        </a:rPr>
                        <m:t>положительные константы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,</m:t>
                      </m:r>
                      <m:r>
                        <a:rPr lang="ru-RU" sz="20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ru-RU" sz="2000" b="0" i="1" smtClean="0">
                          <a:latin typeface="Cambria Math"/>
                        </a:rPr>
                        <m:t> и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ru-RU" sz="2000" b="0" i="1" smtClean="0">
                          <a:latin typeface="Cambria Math"/>
                        </a:rPr>
                        <m:t>такие что 0</m:t>
                      </m:r>
                      <m:r>
                        <a:rPr lang="en-US" sz="2000" b="0" i="1" smtClean="0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≤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ru-RU" sz="2000" b="0" i="1" smtClean="0">
                          <a:latin typeface="Cambria Math"/>
                        </a:rPr>
                        <m:t> для всех </m:t>
                      </m:r>
                      <m:r>
                        <a:rPr lang="en-US" sz="2000" b="0" i="1" smtClean="0">
                          <a:latin typeface="Cambria Math"/>
                        </a:rPr>
                        <m:t>𝑛</m:t>
                      </m:r>
                      <m:r>
                        <a:rPr lang="en-US" sz="2000" b="0" i="1" smtClean="0">
                          <a:latin typeface="Cambria Math"/>
                        </a:rPr>
                        <m:t>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}</m:t>
                      </m:r>
                      <m:r>
                        <a:rPr lang="ru-RU" sz="20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={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:</m:t>
                      </m:r>
                      <m:r>
                        <a:rPr lang="ru-RU" sz="2000" b="0" i="1" smtClean="0">
                          <a:latin typeface="Cambria Math"/>
                        </a:rPr>
                        <m:t>существуют положительные константы </m:t>
                      </m:r>
                      <m:r>
                        <a:rPr lang="en-US" sz="2000" b="0" i="1" smtClean="0">
                          <a:latin typeface="Cambria Math"/>
                        </a:rPr>
                        <m:t>𝑐</m:t>
                      </m:r>
                      <m:r>
                        <a:rPr lang="en-US" sz="2000" b="0" i="1" smtClean="0">
                          <a:latin typeface="Cambria Math"/>
                        </a:rPr>
                        <m:t> и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ru-RU" sz="2000" b="0" i="1" smtClean="0">
                          <a:latin typeface="Cambria Math"/>
                        </a:rPr>
                        <m:t>такие что</m:t>
                      </m:r>
                      <m:r>
                        <a:rPr lang="en-US" sz="2000" b="0" i="1" smtClean="0">
                          <a:latin typeface="Cambria Math"/>
                        </a:rPr>
                        <m:t> 0≤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≤</m:t>
                      </m:r>
                      <m:r>
                        <a:rPr lang="en-US" sz="2000" b="0" i="1" smtClean="0">
                          <a:latin typeface="Cambria Math"/>
                        </a:rPr>
                        <m:t>𝑐𝑔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ru-RU" sz="2000" b="0" i="1" smtClean="0">
                          <a:latin typeface="Cambria Math"/>
                        </a:rPr>
                        <m:t>для всех </m:t>
                      </m:r>
                      <m:r>
                        <a:rPr lang="en-US" sz="2000" b="0" i="1" smtClean="0">
                          <a:latin typeface="Cambria Math"/>
                        </a:rPr>
                        <m:t>𝑛</m:t>
                      </m:r>
                      <m:r>
                        <a:rPr lang="en-US" sz="2000" b="0" i="1" smtClean="0">
                          <a:latin typeface="Cambria Math"/>
                        </a:rPr>
                        <m:t>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},</m:t>
                      </m:r>
                    </m:oMath>
                  </m:oMathPara>
                </a14:m>
                <a:endParaRPr lang="en-US" sz="2000" b="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Ω</m:t>
                      </m:r>
                      <m:d>
                        <m:dPr>
                          <m:ctrlPr>
                            <a:rPr lang="en-US" sz="20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={</m:t>
                      </m:r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:</m:t>
                      </m:r>
                      <m:r>
                        <a:rPr lang="ru-RU" sz="2000" b="0" i="1">
                          <a:latin typeface="Cambria Math"/>
                        </a:rPr>
                        <m:t>существуют положительные константы </m:t>
                      </m:r>
                      <m:r>
                        <a:rPr lang="en-US" sz="2000" b="0" i="1" smtClean="0">
                          <a:latin typeface="Cambria Math"/>
                        </a:rPr>
                        <m:t>𝑐</m:t>
                      </m:r>
                      <m:r>
                        <a:rPr lang="en-US" sz="2000" b="0" i="1" smtClean="0">
                          <a:latin typeface="Cambria Math"/>
                        </a:rPr>
                        <m:t> и </m:t>
                      </m:r>
                      <m:sSub>
                        <m:sSubPr>
                          <m:ctrlPr>
                            <a:rPr lang="en-US" sz="20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b="0" i="1">
                          <a:latin typeface="Cambria Math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ru-RU" sz="2000" b="0" i="1" smtClean="0">
                          <a:latin typeface="Cambria Math"/>
                        </a:rPr>
                        <m:t>такие что  </m:t>
                      </m:r>
                      <m:r>
                        <a:rPr lang="en-US" sz="2000" b="0" i="1" smtClean="0">
                          <a:latin typeface="Cambria Math"/>
                        </a:rPr>
                        <m:t>0≤</m:t>
                      </m:r>
                      <m:r>
                        <a:rPr lang="en-US" sz="2000" b="0" i="1" smtClean="0">
                          <a:latin typeface="Cambria Math"/>
                        </a:rPr>
                        <m:t>𝑐𝑔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≤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ru-RU" sz="2000" b="0" i="1" smtClean="0">
                          <a:latin typeface="Cambria Math"/>
                        </a:rPr>
                        <m:t>для всех </m:t>
                      </m:r>
                      <m:r>
                        <a:rPr lang="en-US" sz="2000" b="0" i="1" smtClean="0">
                          <a:latin typeface="Cambria Math"/>
                        </a:rPr>
                        <m:t>𝑛</m:t>
                      </m:r>
                      <m:r>
                        <a:rPr lang="en-US" sz="2000" b="0" i="1" smtClean="0">
                          <a:latin typeface="Cambria Math"/>
                        </a:rPr>
                        <m:t>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}.</m:t>
                      </m:r>
                    </m:oMath>
                  </m:oMathPara>
                </a14:m>
                <a:endParaRPr lang="ru-RU" sz="2000" b="0" dirty="0" smtClean="0"/>
              </a:p>
              <a:p>
                <a:pPr marL="0" indent="0">
                  <a:buNone/>
                </a:pPr>
                <a:r>
                  <a:rPr lang="ru-RU" sz="2400" b="0" u="sng" dirty="0" smtClean="0"/>
                  <a:t>Обозначение.</a:t>
                </a:r>
                <a:r>
                  <a:rPr lang="ru-RU" sz="2400" b="0" dirty="0" smtClean="0"/>
                  <a:t> Вместо записи «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𝑛</m:t>
                    </m:r>
                    <m:r>
                      <a:rPr lang="en-US" sz="2400" b="0" i="1" smtClean="0">
                        <a:latin typeface="Cambria Math"/>
                      </a:rPr>
                      <m:t>)∈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))</m:t>
                    </m:r>
                  </m:oMath>
                </a14:m>
                <a:r>
                  <a:rPr lang="ru-RU" sz="2400" b="0" dirty="0" smtClean="0"/>
                  <a:t>»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часто используют запись «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Θ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ru-RU" sz="2400" b="0" dirty="0" smtClean="0"/>
                  <a:t>»</a:t>
                </a:r>
                <a:r>
                  <a:rPr lang="en-US" sz="2400" b="0" dirty="0" smtClean="0"/>
                  <a:t>.</a:t>
                </a:r>
                <a:endParaRPr lang="ru-RU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107" t="-1779" b="-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16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Позвольте представиться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0" dirty="0" smtClean="0"/>
              <a:t>Мацкевич Степан Евгеньевич</a:t>
            </a:r>
          </a:p>
          <a:p>
            <a:r>
              <a:rPr lang="ru-RU" b="0" dirty="0" smtClean="0"/>
              <a:t>Учился в 57 школе в 1998-2001гг,</a:t>
            </a:r>
          </a:p>
          <a:p>
            <a:r>
              <a:rPr lang="ru-RU" b="0" dirty="0" smtClean="0"/>
              <a:t>Окончил мех-мат МГУ в 2006г,</a:t>
            </a:r>
          </a:p>
          <a:p>
            <a:r>
              <a:rPr lang="ru-RU" b="0" dirty="0" smtClean="0"/>
              <a:t>Кандидат физ.-мат. наук</a:t>
            </a:r>
            <a:r>
              <a:rPr lang="ru-RU" b="0" dirty="0"/>
              <a:t> </a:t>
            </a:r>
            <a:r>
              <a:rPr lang="ru-RU" b="0" dirty="0" smtClean="0"/>
              <a:t>в 2010г,</a:t>
            </a:r>
          </a:p>
          <a:p>
            <a:r>
              <a:rPr lang="ru-RU" b="0" dirty="0" smtClean="0"/>
              <a:t>Работаю в «</a:t>
            </a:r>
            <a:r>
              <a:rPr lang="en-US" b="0" dirty="0" smtClean="0"/>
              <a:t>ABBYY</a:t>
            </a:r>
            <a:r>
              <a:rPr lang="ru-RU" b="0" dirty="0" smtClean="0"/>
              <a:t>» с 2006 по </a:t>
            </a:r>
            <a:r>
              <a:rPr lang="ru-RU" b="0" dirty="0" err="1" smtClean="0"/>
              <a:t>н.в</a:t>
            </a:r>
            <a:r>
              <a:rPr lang="ru-RU" b="0" dirty="0" smtClean="0"/>
              <a:t>. Участвовал в разработке:</a:t>
            </a:r>
          </a:p>
          <a:p>
            <a:pPr lvl="1"/>
            <a:r>
              <a:rPr lang="en-US" dirty="0" smtClean="0"/>
              <a:t>ABBYY Compreno (</a:t>
            </a:r>
            <a:r>
              <a:rPr lang="ru-RU" dirty="0" smtClean="0"/>
              <a:t>анализ текста</a:t>
            </a:r>
            <a:r>
              <a:rPr lang="en-US" dirty="0" smtClean="0"/>
              <a:t>, </a:t>
            </a:r>
            <a:r>
              <a:rPr lang="ru-RU" dirty="0" smtClean="0"/>
              <a:t>перевод),</a:t>
            </a:r>
          </a:p>
          <a:p>
            <a:pPr lvl="1"/>
            <a:r>
              <a:rPr lang="en-US" dirty="0" smtClean="0"/>
              <a:t>ABBYY FactExtractor (</a:t>
            </a:r>
            <a:r>
              <a:rPr lang="ru-RU" dirty="0" smtClean="0"/>
              <a:t>система хранения фактов).</a:t>
            </a:r>
          </a:p>
          <a:p>
            <a:r>
              <a:rPr lang="ru-RU" b="0" dirty="0" smtClean="0"/>
              <a:t>Преподаю в МФТИ с 2009 по </a:t>
            </a:r>
            <a:r>
              <a:rPr lang="ru-RU" b="0" dirty="0" err="1" smtClean="0"/>
              <a:t>н.в</a:t>
            </a:r>
            <a:r>
              <a:rPr lang="ru-RU" b="0" dirty="0" smtClean="0"/>
              <a:t>. на факультете Инноваций и Высоких Технологий (доцент):</a:t>
            </a:r>
          </a:p>
          <a:p>
            <a:pPr lvl="1"/>
            <a:r>
              <a:rPr lang="ru-RU" dirty="0" smtClean="0"/>
              <a:t>Алгоритмы и структуры данных (лекции и семинары),</a:t>
            </a:r>
          </a:p>
          <a:p>
            <a:pPr lvl="1"/>
            <a:r>
              <a:rPr lang="ru-RU" dirty="0" smtClean="0"/>
              <a:t>Программирование под </a:t>
            </a:r>
            <a:r>
              <a:rPr lang="en-US" dirty="0" smtClean="0"/>
              <a:t>Windows </a:t>
            </a:r>
            <a:r>
              <a:rPr lang="ru-RU" dirty="0" smtClean="0"/>
              <a:t>(лекции и семинары).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7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Асимптотические обозначения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u="sng" dirty="0" smtClean="0"/>
                  <a:t>Примеры.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Θ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0" dirty="0" smtClean="0"/>
                  <a:t>.</a:t>
                </a:r>
                <a:r>
                  <a:rPr lang="ru-RU" b="0" dirty="0" smtClean="0"/>
                  <a:t/>
                </a:r>
                <a:br>
                  <a:rPr lang="ru-RU" b="0" dirty="0" smtClean="0"/>
                </a:br>
                <a:r>
                  <a:rPr lang="ru-RU" b="0" dirty="0" smtClean="0"/>
                  <a:t>Линейное время.</a:t>
                </a:r>
                <a:br>
                  <a:rPr lang="ru-RU" b="0" dirty="0" smtClean="0"/>
                </a:br>
                <a:r>
                  <a:rPr lang="ru-RU" b="0" dirty="0" smtClean="0"/>
                  <a:t>разг. «за линию».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ru-RU" b="0" dirty="0" smtClean="0"/>
                  <a:t>Квадратичное время.</a:t>
                </a:r>
                <a:br>
                  <a:rPr lang="ru-RU" b="0" dirty="0" smtClean="0"/>
                </a:br>
                <a:r>
                  <a:rPr lang="ru-RU" b="0" dirty="0" smtClean="0"/>
                  <a:t>разг. «за квадрат».</a:t>
                </a:r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>
                        <a:latin typeface="Cambria Math"/>
                      </a:rPr>
                      <m:t>Θ</m:t>
                    </m:r>
                    <m:r>
                      <a:rPr lang="ru-RU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  <m:r>
                      <a:rPr lang="en-US" b="0" i="1">
                        <a:latin typeface="Cambria Math"/>
                      </a:rPr>
                      <m:t>.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ru-RU" b="0" dirty="0" smtClean="0"/>
                  <a:t>Логарифм.</a:t>
                </a:r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b="0" i="1">
                        <a:latin typeface="Cambria Math"/>
                      </a:rPr>
                      <m:t>.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1">
                        <a:latin typeface="Cambria Math"/>
                      </a:rPr>
                      <m:t>.</m:t>
                    </m:r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52" t="-21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33539"/>
            <a:ext cx="3619499" cy="271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985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Числа Фибоначчи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u="sng" dirty="0" smtClean="0"/>
              <a:t>Задача.</a:t>
            </a:r>
            <a:r>
              <a:rPr lang="ru-RU" dirty="0" smtClean="0"/>
              <a:t> Найти </a:t>
            </a:r>
            <a:r>
              <a:rPr lang="en-US" dirty="0" smtClean="0"/>
              <a:t>n-</a:t>
            </a:r>
            <a:r>
              <a:rPr lang="ru-RU" dirty="0" err="1" smtClean="0"/>
              <a:t>ое</a:t>
            </a:r>
            <a:r>
              <a:rPr lang="ru-RU" dirty="0" smtClean="0"/>
              <a:t> число</a:t>
            </a:r>
            <a:br>
              <a:rPr lang="ru-RU" dirty="0" smtClean="0"/>
            </a:br>
            <a:r>
              <a:rPr lang="ru-RU" dirty="0" smtClean="0"/>
              <a:t>Фибоначчи.</a:t>
            </a:r>
          </a:p>
          <a:p>
            <a:pPr marL="0" indent="0">
              <a:buNone/>
            </a:pPr>
            <a:r>
              <a:rPr lang="en-US" dirty="0" smtClean="0"/>
              <a:t>F(0) = </a:t>
            </a:r>
            <a:r>
              <a:rPr lang="ru-RU" dirty="0" smtClean="0"/>
              <a:t>1</a:t>
            </a:r>
            <a:r>
              <a:rPr lang="en-US" dirty="0" smtClean="0"/>
              <a:t>; F(1) = </a:t>
            </a:r>
            <a:r>
              <a:rPr lang="ru-RU" dirty="0" smtClean="0"/>
              <a:t>1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F(n) = F(n – 1) + F(n – 2);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6EA92D"/>
                </a:solidFill>
              </a:rPr>
              <a:t>1, 1, 2, 3, 5, 8, 13, 21, 34, 55, 89,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Есть рекурсивный и</a:t>
            </a:r>
            <a:br>
              <a:rPr lang="ru-RU" dirty="0" smtClean="0"/>
            </a:br>
            <a:r>
              <a:rPr lang="ru-RU" dirty="0" smtClean="0"/>
              <a:t>нерекурсивный алгоритмы.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1502067"/>
            <a:ext cx="3400426" cy="31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27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Числа Фибоначчи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2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2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Рекурсивный алгоритм</a:t>
            </a:r>
            <a:r>
              <a:rPr lang="en-US" sz="22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.</a:t>
            </a:r>
            <a:endParaRPr lang="ru-RU" sz="2200" dirty="0">
              <a:solidFill>
                <a:srgbClr val="6EA92D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Fibonacci1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n )</a:t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>
                <a:latin typeface="Consolas" pitchFamily="49" charset="0"/>
                <a:cs typeface="Consolas" pitchFamily="49" charset="0"/>
              </a:rPr>
              <a:t>{</a:t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( n == 0 || n == 1 ) {</a:t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1;</a:t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Fibonacci1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n – 1 ) + </a:t>
            </a:r>
            <a:r>
              <a:rPr lang="en-US" sz="22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Fibonacci1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n – 2 );</a:t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501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Числа Фибоначчи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Нерекурсивный алгоритм</a:t>
            </a:r>
            <a:r>
              <a:rPr lang="en-US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.</a:t>
            </a:r>
            <a:endParaRPr lang="ru-RU" dirty="0">
              <a:solidFill>
                <a:srgbClr val="6EA92D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Fibonacci2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n )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{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n == 0 ) {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1;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  <a:r>
              <a:rPr lang="ru-RU" dirty="0">
                <a:latin typeface="Consolas" pitchFamily="49" charset="0"/>
                <a:cs typeface="Consolas" pitchFamily="49" charset="0"/>
              </a:rPr>
              <a:t/>
            </a:r>
            <a:br>
              <a:rPr lang="ru-RU" dirty="0">
                <a:latin typeface="Consolas" pitchFamily="49" charset="0"/>
                <a:cs typeface="Consolas" pitchFamily="49" charset="0"/>
              </a:rPr>
            </a:br>
            <a:r>
              <a:rPr lang="ru-RU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prev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1; </a:t>
            </a:r>
            <a:r>
              <a:rPr lang="en-US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F(0).</a:t>
            </a:r>
            <a:r>
              <a:rPr lang="en-US" dirty="0"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current = 1; </a:t>
            </a:r>
            <a:r>
              <a:rPr lang="en-US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F(1).</a:t>
            </a:r>
            <a:br>
              <a:rPr lang="en-US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2;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&lt;= n;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 {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temp = current;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    current +=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prev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Вычисление </a:t>
            </a:r>
            <a:r>
              <a:rPr lang="en-US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F(</a:t>
            </a:r>
            <a:r>
              <a:rPr lang="en-US" dirty="0" err="1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).</a:t>
            </a:r>
            <a:r>
              <a:rPr lang="en-US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prev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temp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Запоминаем </a:t>
            </a:r>
            <a:r>
              <a:rPr lang="en-US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F(</a:t>
            </a:r>
            <a:r>
              <a:rPr lang="en-US" dirty="0" err="1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ru-RU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).</a:t>
            </a:r>
            <a:r>
              <a:rPr lang="en-US" dirty="0"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current;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endParaRPr lang="ru-RU" dirty="0">
              <a:latin typeface="Consolas" pitchFamily="49" charset="0"/>
              <a:cs typeface="Consolas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703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Числа Фибоначчи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u="sng" dirty="0" smtClean="0"/>
                  <a:t>Рекурсивный алгоритм</a:t>
                </a:r>
                <a:r>
                  <a:rPr lang="ru-RU" dirty="0"/>
                  <a:t/>
                </a:r>
                <a:br>
                  <a:rPr lang="ru-RU" dirty="0"/>
                </a:br>
                <a:r>
                  <a:rPr lang="ru-RU" b="0" dirty="0"/>
                  <a:t>Время работы</a:t>
                </a:r>
                <a:r>
                  <a:rPr lang="en-US" b="0" dirty="0"/>
                  <a:t> T(n) </a:t>
                </a:r>
                <a:r>
                  <a:rPr lang="ru-RU" b="0" dirty="0"/>
                  <a:t>больше, чем количество вызовов </a:t>
                </a:r>
                <a:r>
                  <a:rPr lang="en-US" b="0" dirty="0"/>
                  <a:t>Fibonacci1(1)</a:t>
                </a:r>
                <a:r>
                  <a:rPr lang="ru-RU" b="0" dirty="0" smtClean="0"/>
                  <a:t>,</a:t>
                </a:r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ru-RU" b="0" dirty="0" smtClean="0"/>
                  <a:t>которое равно </a:t>
                </a:r>
                <a:r>
                  <a:rPr lang="en-US" b="0" dirty="0" smtClean="0"/>
                  <a:t>F(n-1</a:t>
                </a:r>
                <a:r>
                  <a:rPr lang="en-US" b="0" dirty="0"/>
                  <a:t>).</a:t>
                </a:r>
                <a:br>
                  <a:rPr lang="en-US" b="0" dirty="0"/>
                </a:br>
                <a:r>
                  <a:rPr lang="ru-RU" b="0" dirty="0"/>
                  <a:t>Формула </a:t>
                </a:r>
                <a:r>
                  <a:rPr lang="ru-RU" b="0" dirty="0" err="1"/>
                  <a:t>Бине</a:t>
                </a:r>
                <a:r>
                  <a:rPr lang="ru-RU" b="0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𝑭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𝝋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  <a:ea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𝝋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𝟐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𝝋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𝟏</m:t>
                        </m:r>
                      </m:den>
                    </m:f>
                  </m:oMath>
                </a14:m>
                <a:r>
                  <a:rPr lang="ru-RU" b="0" dirty="0"/>
                  <a:t>, 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𝝋</m:t>
                    </m:r>
                    <m:r>
                      <a:rPr lang="ru-RU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nor/>
                      </m:rPr>
                      <a:rPr lang="ru-RU" b="0"/>
                      <m:t>1,6180339887</m:t>
                    </m:r>
                  </m:oMath>
                </a14:m>
                <a:r>
                  <a:rPr lang="ru-RU" b="0" dirty="0" smtClean="0"/>
                  <a:t> </a:t>
                </a:r>
                <a:r>
                  <a:rPr lang="ru-RU" b="0" dirty="0"/>
                  <a:t>– золотое сечение.</a:t>
                </a:r>
                <a:r>
                  <a:rPr lang="en-US" b="0" dirty="0"/>
                  <a:t/>
                </a:r>
                <a:br>
                  <a:rPr lang="en-US" b="0" dirty="0"/>
                </a:br>
                <a:r>
                  <a:rPr lang="ru-RU" b="0" dirty="0"/>
                  <a:t>Таким образом,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>
                        <a:latin typeface="Cambria Math"/>
                      </a:rPr>
                      <m:t>𝛀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𝝋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.</a:t>
                </a:r>
                <a:r>
                  <a:rPr lang="ru-RU" b="0" dirty="0"/>
                  <a:t/>
                </a:r>
                <a:br>
                  <a:rPr lang="ru-RU" b="0" dirty="0"/>
                </a:br>
                <a:r>
                  <a:rPr lang="ru-RU" b="0" dirty="0"/>
                  <a:t>Объем доп. памяти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𝑴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𝒏</m:t>
                        </m:r>
                      </m:e>
                    </m:d>
                  </m:oMath>
                </a14:m>
                <a:r>
                  <a:rPr lang="ru-RU" b="0" dirty="0"/>
                  <a:t> – максимальная глубина рекурсии</a:t>
                </a:r>
                <a:r>
                  <a:rPr lang="ru-RU" b="0" dirty="0" smtClean="0"/>
                  <a:t>.</a:t>
                </a:r>
                <a:endParaRPr lang="ru-RU" b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l="-759" t="-13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2200" u="sng" dirty="0" smtClean="0"/>
                  <a:t>Нерекурсивный алгоритм</a:t>
                </a:r>
                <a:br>
                  <a:rPr lang="ru-RU" sz="2200" u="sng" dirty="0" smtClean="0"/>
                </a:br>
                <a:r>
                  <a:rPr lang="ru-RU" sz="2200" b="0" dirty="0"/>
                  <a:t>Время работы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1" smtClean="0"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200" b="0" dirty="0"/>
                  <a:t> –</a:t>
                </a:r>
                <a:r>
                  <a:rPr lang="ru-RU" sz="2200" b="0" dirty="0"/>
                  <a:t> количество итераций в цикле.</a:t>
                </a:r>
                <a:r>
                  <a:rPr lang="en-US" sz="2200" b="0" dirty="0"/>
                  <a:t/>
                </a:r>
                <a:br>
                  <a:rPr lang="en-US" sz="2200" b="0" dirty="0"/>
                </a:br>
                <a:r>
                  <a:rPr lang="ru-RU" sz="2200" b="0" dirty="0"/>
                  <a:t>Объем доп. памяти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𝑴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1" smtClean="0"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ru-RU" sz="2200" i="1">
                            <a:latin typeface="Cambria Math"/>
                          </a:rPr>
                          <m:t>𝟏</m:t>
                        </m:r>
                      </m:e>
                    </m:d>
                  </m:oMath>
                </a14:m>
                <a:r>
                  <a:rPr lang="ru-RU" sz="2200" b="0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1"/>
              </p:nvPr>
            </p:nvSpPr>
            <p:spPr>
              <a:blipFill rotWithShape="1">
                <a:blip r:embed="rId3" cstate="print"/>
                <a:stretch>
                  <a:fillRect l="-897" t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04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числа на простоту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u="sng" dirty="0" smtClean="0"/>
                  <a:t>Задача.</a:t>
                </a:r>
                <a:r>
                  <a:rPr lang="ru-RU" dirty="0" smtClean="0"/>
                  <a:t> Проверить, является</a:t>
                </a:r>
                <a:r>
                  <a:rPr lang="en-US" dirty="0" smtClean="0"/>
                  <a:t> </a:t>
                </a:r>
                <a:r>
                  <a:rPr lang="ru-RU" dirty="0" smtClean="0"/>
                  <a:t>ли заданное натуральное число </a:t>
                </a:r>
                <a:r>
                  <a:rPr lang="en-US" dirty="0" smtClean="0"/>
                  <a:t>n </a:t>
                </a:r>
                <a:r>
                  <a:rPr lang="ru-RU" dirty="0" smtClean="0"/>
                  <a:t>простым.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Можем быстро определять, делится ли одно натуральное число </a:t>
                </a:r>
                <a:r>
                  <a:rPr lang="en-US" dirty="0" smtClean="0"/>
                  <a:t>(n) </a:t>
                </a:r>
                <a:r>
                  <a:rPr lang="ru-RU" dirty="0" smtClean="0"/>
                  <a:t>на другое</a:t>
                </a:r>
                <a:r>
                  <a:rPr lang="en-US" dirty="0" smtClean="0"/>
                  <a:t> (k)</a:t>
                </a:r>
                <a:r>
                  <a:rPr lang="ru-RU" dirty="0" smtClean="0"/>
                  <a:t>, проверив остаток от деления: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n % k == 0</a:t>
                </a:r>
                <a:endParaRPr lang="ru-RU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Будем перебирать все числа от 1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</m:rad>
                  </m:oMath>
                </a14:m>
                <a:r>
                  <a:rPr lang="ru-RU" dirty="0" smtClean="0"/>
                  <a:t>, проверяя, делит ли какое-нибудь из них </a:t>
                </a:r>
                <a:r>
                  <a:rPr lang="en-US" i="1" dirty="0"/>
                  <a:t>n</a:t>
                </a:r>
                <a:r>
                  <a:rPr lang="en-US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52" t="-1271" r="-19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752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числа на простоту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275" y="1619250"/>
            <a:ext cx="8820000" cy="479901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IsPrime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n )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{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n ==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 {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  <a:r>
              <a:rPr lang="ru-RU" dirty="0">
                <a:latin typeface="Consolas" pitchFamily="49" charset="0"/>
                <a:cs typeface="Consolas" pitchFamily="49" charset="0"/>
              </a:rPr>
              <a:t/>
            </a:r>
            <a:br>
              <a:rPr lang="ru-RU" dirty="0"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2;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&lt;= n;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 {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n %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== 0 ) {</a:t>
            </a:r>
            <a:r>
              <a:rPr lang="en-US" dirty="0"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dirty="0"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915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числа на простоту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Время работы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</m:rad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Объем доп. памяти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𝑴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r>
                      <a:rPr lang="en-US" b="1" i="1" smtClean="0">
                        <a:latin typeface="Cambria Math"/>
                      </a:rPr>
                      <m:t>𝟏</m:t>
                    </m:r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ru-RU" dirty="0"/>
                  <a:t>Существует алгоритм, проверяющий число на простоту за полиномиальное время </a:t>
                </a:r>
                <a:r>
                  <a:rPr lang="ru-RU" dirty="0" smtClean="0"/>
                  <a:t>(от </a:t>
                </a:r>
                <a:r>
                  <a:rPr lang="en-US" dirty="0" smtClean="0"/>
                  <a:t>log) </a:t>
                </a:r>
                <a:r>
                  <a:rPr lang="ru-RU" dirty="0" smtClean="0"/>
                  <a:t>–</a:t>
                </a:r>
                <a:br>
                  <a:rPr lang="ru-RU" dirty="0" smtClean="0"/>
                </a:br>
                <a:r>
                  <a:rPr lang="ru-RU" dirty="0" smtClean="0"/>
                  <a:t>Тест </a:t>
                </a:r>
                <a:r>
                  <a:rPr lang="ru-RU" dirty="0" err="1"/>
                  <a:t>Агравала</a:t>
                </a:r>
                <a:r>
                  <a:rPr lang="ru-RU" dirty="0"/>
                  <a:t> –</a:t>
                </a:r>
                <a:r>
                  <a:rPr lang="ru-RU" dirty="0" smtClean="0"/>
                  <a:t> </a:t>
                </a:r>
                <a:r>
                  <a:rPr lang="ru-RU" dirty="0" err="1"/>
                  <a:t>Каяла</a:t>
                </a:r>
                <a:r>
                  <a:rPr lang="ru-RU" dirty="0"/>
                  <a:t> –</a:t>
                </a:r>
                <a:r>
                  <a:rPr lang="ru-RU" dirty="0" smtClean="0"/>
                  <a:t> </a:t>
                </a:r>
                <a:r>
                  <a:rPr lang="ru-RU" dirty="0" err="1" smtClean="0"/>
                  <a:t>Саксены</a:t>
                </a:r>
                <a:r>
                  <a:rPr lang="ru-RU" dirty="0" smtClean="0"/>
                  <a:t> (2002 год)</a:t>
                </a:r>
                <a:r>
                  <a:rPr lang="en-US" dirty="0"/>
                  <a:t>.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ru-RU" dirty="0" smtClean="0"/>
                  <a:t>Время работы его улучшенной версии (2011год)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a:rPr lang="en-US" b="1" i="1">
                                <a:latin typeface="Cambria Math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52" t="-11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751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Быстрое возведение в степень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u="sng" dirty="0" smtClean="0"/>
                  <a:t>Задача.</a:t>
                </a:r>
                <a:r>
                  <a:rPr lang="ru-RU" dirty="0" smtClean="0"/>
                  <a:t> Дано число </a:t>
                </a:r>
                <a:r>
                  <a:rPr lang="en-US" dirty="0" smtClean="0"/>
                  <a:t>a </a:t>
                </a:r>
                <a:r>
                  <a:rPr lang="ru-RU" dirty="0" smtClean="0"/>
                  <a:t>и неотрицательное целое число </a:t>
                </a:r>
                <a:r>
                  <a:rPr lang="en-US" dirty="0" smtClean="0"/>
                  <a:t>n.</a:t>
                </a:r>
                <a:br>
                  <a:rPr lang="en-US" dirty="0" smtClean="0"/>
                </a:br>
                <a:r>
                  <a:rPr lang="ru-RU" dirty="0" smtClean="0"/>
                  <a:t>Найти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Тривиальный алгоритм: перемножить </a:t>
                </a:r>
                <a:r>
                  <a:rPr lang="en-US" dirty="0" smtClean="0"/>
                  <a:t>n-1 </a:t>
                </a:r>
                <a:r>
                  <a:rPr lang="ru-RU" dirty="0" smtClean="0"/>
                  <a:t>раз число </a:t>
                </a:r>
                <a:r>
                  <a:rPr lang="en-US" dirty="0" smtClean="0"/>
                  <a:t>a: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𝒂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𝒂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Время работы</a:t>
                </a:r>
                <a:r>
                  <a:rPr lang="en-US" dirty="0" smtClean="0"/>
                  <a:t> </a:t>
                </a:r>
                <a:r>
                  <a:rPr lang="ru-RU" dirty="0" smtClean="0"/>
                  <a:t>тривиального алгоритма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r>
                      <a:rPr lang="en-US" b="1" i="1" smtClean="0">
                        <a:latin typeface="Cambria Math"/>
                      </a:rPr>
                      <m:t>𝒏</m:t>
                    </m:r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r>
                  <a:rPr lang="ru-RU" dirty="0" smtClean="0"/>
                  <a:t>Воспользуемся тем,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</m:e>
                      <m:sup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sup>
                        </m:sSup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⋯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раз</m:t>
                        </m:r>
                      </m:e>
                    </m:d>
                  </m:oMath>
                </a14:m>
                <a:r>
                  <a:rPr lang="ru-RU" b="1" dirty="0" smtClean="0"/>
                  <a:t>.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ru-RU" dirty="0" smtClean="0"/>
                  <a:t>Если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𝒏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e>
                      <m:sup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p>
                    </m:sSup>
                    <m:r>
                      <a:rPr lang="en-US" b="1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𝟐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ru-RU" b="1" i="1" smtClean="0">
                        <a:latin typeface="Cambria Math"/>
                      </a:rPr>
                      <m:t>+</m:t>
                    </m:r>
                    <m:r>
                      <a:rPr lang="ru-RU" b="1" i="1" smtClean="0"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b="1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𝟐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</m:sup>
                    </m:sSup>
                  </m:oMath>
                </a14:m>
                <a:r>
                  <a:rPr lang="ru-RU" b="1" dirty="0" smtClean="0"/>
                  <a:t>,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b="1" dirty="0" smtClean="0"/>
                  <a:t> – </a:t>
                </a:r>
                <a:r>
                  <a:rPr lang="ru-RU" b="1" dirty="0" smtClean="0"/>
                  <a:t>различны, то</a:t>
                </a:r>
                <a:endParaRPr lang="en-US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𝒏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𝒂</m:t>
                          </m:r>
                        </m:e>
                        <m:sup>
                          <m:sSup>
                            <m:sSupPr>
                              <m:ctrlPr>
                                <a:rPr lang="en-US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𝟐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𝒂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𝟐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p>
                          </m:sSup>
                        </m:sup>
                      </m:sSup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𝒂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𝟐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𝒔</m:t>
                                  </m:r>
                                </m:sub>
                              </m:sSub>
                            </m:sup>
                          </m:sSup>
                        </m:sup>
                      </m:sSup>
                      <m:r>
                        <a:rPr lang="ru-RU" b="1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2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196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Быстрое возведение в степень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ru-RU" b="0" dirty="0" smtClean="0"/>
                  <a:t>Как получить разложение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ru-RU" b="0" i="1" smtClean="0">
                        <a:latin typeface="Cambria Math"/>
                      </a:rPr>
                      <m:t>+</m:t>
                    </m:r>
                    <m:r>
                      <a:rPr lang="ru-RU" b="0" i="1" smtClean="0"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sup>
                    </m:sSup>
                  </m:oMath>
                </a14:m>
                <a:r>
                  <a:rPr lang="ru-RU" b="0" dirty="0" smtClean="0"/>
                  <a:t>,</a:t>
                </a:r>
                <a:r>
                  <a:rPr lang="en-US" b="0" dirty="0" smtClean="0"/>
                  <a:t> </a:t>
                </a:r>
                <a:r>
                  <a:rPr lang="ru-RU" b="0" dirty="0" smtClean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 smtClean="0"/>
                  <a:t> – </a:t>
                </a:r>
                <a:r>
                  <a:rPr lang="ru-RU" b="0" dirty="0" smtClean="0"/>
                  <a:t>различны?</a:t>
                </a:r>
              </a:p>
              <a:p>
                <a:pPr marL="0" indent="0">
                  <a:buNone/>
                </a:pPr>
                <a: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 = 1001</a:t>
                </a:r>
                <a:r>
                  <a:rPr lang="ru-RU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</a:t>
                </a:r>
                <a: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 </a:t>
                </a:r>
                <a:r>
                  <a:rPr lang="en-US" b="0" dirty="0" smtClean="0">
                    <a:cs typeface="Courier New" panose="02070309020205020404" pitchFamily="49" charset="0"/>
                  </a:rPr>
                  <a:t>– </a:t>
                </a:r>
                <a:r>
                  <a:rPr lang="ru-RU" b="0" dirty="0" smtClean="0">
                    <a:cs typeface="Courier New" panose="02070309020205020404" pitchFamily="49" charset="0"/>
                  </a:rPr>
                  <a:t>в двоичной системе</a:t>
                </a:r>
                <a:r>
                  <a:rPr lang="en-US" b="0" dirty="0" smtClean="0">
                    <a:cs typeface="Courier New" panose="02070309020205020404" pitchFamily="49" charset="0"/>
                  </a:rPr>
                  <a:t> </a:t>
                </a:r>
                <a:r>
                  <a:rPr lang="ru-RU" b="0" dirty="0" smtClean="0">
                    <a:cs typeface="Courier New" panose="02070309020205020404" pitchFamily="49" charset="0"/>
                  </a:rPr>
                  <a:t>счисления</a:t>
                </a:r>
                <a:r>
                  <a:rPr lang="en-US" b="0" dirty="0" smtClean="0">
                    <a:cs typeface="Courier New" panose="02070309020205020404" pitchFamily="49" charset="0"/>
                  </a:rPr>
                  <a:t>.</a:t>
                </a:r>
                <a: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/>
                </a:r>
                <a:b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7  4</a:t>
                </a:r>
                <a:r>
                  <a:rPr lang="ru-RU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r>
                  <a:rPr lang="ru-RU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ru-RU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b="0" dirty="0">
                    <a:cs typeface="Courier New" panose="02070309020205020404" pitchFamily="49" charset="0"/>
                  </a:rPr>
                  <a:t>– </a:t>
                </a:r>
                <a:r>
                  <a:rPr lang="ru-RU" b="0" dirty="0" smtClean="0">
                    <a:cs typeface="Courier New" panose="02070309020205020404" pitchFamily="49" charset="0"/>
                  </a:rPr>
                  <a:t>степени двоек в разложении </a:t>
                </a:r>
                <a:r>
                  <a:rPr lang="en-US" b="0" dirty="0" smtClean="0">
                    <a:cs typeface="Courier New" panose="02070309020205020404" pitchFamily="49" charset="0"/>
                  </a:rPr>
                  <a:t>n</a:t>
                </a:r>
                <a:r>
                  <a:rPr lang="ru-RU" b="0" dirty="0">
                    <a:cs typeface="Courier New" panose="02070309020205020404" pitchFamily="49" charset="0"/>
                  </a:rPr>
                  <a:t>.</a:t>
                </a:r>
                <a:endParaRPr lang="ru-RU" b="0" dirty="0" smtClean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ru-RU" b="0" dirty="0" smtClean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ru-RU" b="0" dirty="0" smtClean="0">
                    <a:cs typeface="Courier New" panose="02070309020205020404" pitchFamily="49" charset="0"/>
                  </a:rPr>
                  <a:t>Начнем с младших степеней</a:t>
                </a:r>
                <a:r>
                  <a:rPr lang="en-US" b="0" dirty="0" smtClean="0">
                    <a:cs typeface="Courier New" panose="02070309020205020404" pitchFamily="49" charset="0"/>
                  </a:rPr>
                  <a:t>.</a:t>
                </a:r>
                <a:br>
                  <a:rPr lang="en-US" b="0" dirty="0" smtClean="0">
                    <a:cs typeface="Courier New" panose="02070309020205020404" pitchFamily="49" charset="0"/>
                  </a:rPr>
                </a:br>
                <a: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result = 1</a:t>
                </a:r>
                <a:r>
                  <a:rPr lang="en-US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aInDegreeOf2 = a</a:t>
                </a:r>
                <a:r>
                  <a:rPr lang="en-US" b="0" dirty="0" smtClean="0">
                    <a:cs typeface="Courier New" panose="02070309020205020404" pitchFamily="49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b="0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1001</a:t>
                </a:r>
                <a:r>
                  <a:rPr lang="ru-RU" u="sng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ru-RU" strike="sngStrike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trike="sngStrike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10</a:t>
                </a:r>
                <a:r>
                  <a:rPr lang="en-US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b="0" dirty="0" smtClean="0">
                    <a:cs typeface="Courier New" panose="02070309020205020404" pitchFamily="49" charset="0"/>
                  </a:rPr>
                  <a:t>– </a:t>
                </a:r>
                <a:r>
                  <a:rPr lang="ru-RU" b="0" dirty="0" smtClean="0">
                    <a:cs typeface="Courier New" panose="02070309020205020404" pitchFamily="49" charset="0"/>
                  </a:rPr>
                  <a:t>пусть пройдено 3 шага алгоритма.</a:t>
                </a:r>
                <a:br>
                  <a:rPr lang="ru-RU" b="0" dirty="0" smtClean="0">
                    <a:cs typeface="Courier New" panose="02070309020205020404" pitchFamily="49" charset="0"/>
                  </a:rPr>
                </a:br>
                <a:r>
                  <a:rPr lang="ru-RU" b="0" dirty="0" smtClean="0">
                    <a:cs typeface="Courier New" panose="02070309020205020404" pitchFamily="49" charset="0"/>
                  </a:rPr>
                  <a:t>Если следующий бит == 1, то </a:t>
                </a:r>
                <a:r>
                  <a:rPr lang="ru-RU" b="0" dirty="0" err="1" smtClean="0">
                    <a:cs typeface="Courier New" panose="02070309020205020404" pitchFamily="49" charset="0"/>
                  </a:rPr>
                  <a:t>домножим</a:t>
                </a:r>
                <a:r>
                  <a:rPr lang="ru-RU" b="0" dirty="0" smtClean="0">
                    <a:cs typeface="Courier New" panose="02070309020205020404" pitchFamily="49" charset="0"/>
                  </a:rPr>
                  <a:t> </a:t>
                </a:r>
                <a: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result</a:t>
                </a:r>
                <a:r>
                  <a:rPr lang="en-US" b="0" dirty="0" smtClean="0">
                    <a:cs typeface="Courier New" panose="02070309020205020404" pitchFamily="49" charset="0"/>
                  </a:rPr>
                  <a:t> </a:t>
                </a:r>
                <a:r>
                  <a:rPr lang="ru-RU" b="0" dirty="0" smtClean="0">
                    <a:cs typeface="Courier New" panose="02070309020205020404" pitchFamily="49" charset="0"/>
                  </a:rPr>
                  <a:t>на </a:t>
                </a:r>
                <a: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aInDegreeOf2</a:t>
                </a:r>
                <a:r>
                  <a:rPr lang="en-US" b="0" dirty="0" smtClean="0"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cs typeface="Courier New" panose="02070309020205020404" pitchFamily="49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cs typeface="Courier New" panose="02070309020205020404" pitchFamily="49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cs typeface="Courier New" panose="02070309020205020404" pitchFamily="49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b="0" dirty="0" smtClean="0">
                    <a:cs typeface="Courier New" panose="02070309020205020404" pitchFamily="49" charset="0"/>
                  </a:rPr>
                  <a:t>.</a:t>
                </a:r>
                <a:br>
                  <a:rPr lang="en-US" b="0" dirty="0" smtClean="0">
                    <a:cs typeface="Courier New" panose="02070309020205020404" pitchFamily="49" charset="0"/>
                  </a:rPr>
                </a:br>
                <a:r>
                  <a:rPr lang="ru-RU" b="0" dirty="0" smtClean="0">
                    <a:cs typeface="Courier New" panose="02070309020205020404" pitchFamily="49" charset="0"/>
                  </a:rPr>
                  <a:t>Вне зависимости от бита возводим </a:t>
                </a:r>
                <a:r>
                  <a:rPr lang="en-US" b="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aInDegreeOf2</a:t>
                </a:r>
                <a:r>
                  <a:rPr lang="en-US" b="0" dirty="0" smtClean="0">
                    <a:cs typeface="Courier New" panose="02070309020205020404" pitchFamily="49" charset="0"/>
                  </a:rPr>
                  <a:t> </a:t>
                </a:r>
                <a:r>
                  <a:rPr lang="ru-RU" b="0" dirty="0" smtClean="0">
                    <a:cs typeface="Courier New" panose="02070309020205020404" pitchFamily="49" charset="0"/>
                  </a:rPr>
                  <a:t>в квадрат.</a:t>
                </a:r>
                <a:endParaRPr lang="en-US" b="0" dirty="0" smtClean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652" b="-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38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занятий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1. Элементарные алгоритмы и структуры данных.</a:t>
            </a:r>
          </a:p>
          <a:p>
            <a:pPr lvl="1"/>
            <a:r>
              <a:rPr lang="ru-RU" dirty="0">
                <a:solidFill>
                  <a:srgbClr val="92D050"/>
                </a:solidFill>
              </a:rPr>
              <a:t>Лекция 1. </a:t>
            </a:r>
            <a:r>
              <a:rPr lang="ru-RU" dirty="0" smtClean="0">
                <a:solidFill>
                  <a:srgbClr val="92D050"/>
                </a:solidFill>
              </a:rPr>
              <a:t>Введение в курс. Элементарные алгоритмы.</a:t>
            </a:r>
          </a:p>
          <a:p>
            <a:pPr lvl="1"/>
            <a:r>
              <a:rPr lang="ru-RU" dirty="0" smtClean="0"/>
              <a:t>Семинар 1. </a:t>
            </a:r>
            <a:r>
              <a:rPr lang="ru-RU" b="0" dirty="0"/>
              <a:t>Элементарные алгоритмы. Поиск элемента в </a:t>
            </a:r>
            <a:r>
              <a:rPr lang="ru-RU" b="0" dirty="0" smtClean="0"/>
              <a:t>массиве.</a:t>
            </a:r>
            <a:endParaRPr lang="ru-RU" dirty="0"/>
          </a:p>
          <a:p>
            <a:pPr lvl="1"/>
            <a:r>
              <a:rPr lang="ru-RU" dirty="0">
                <a:solidFill>
                  <a:srgbClr val="92D050"/>
                </a:solidFill>
              </a:rPr>
              <a:t>Лекция </a:t>
            </a:r>
            <a:r>
              <a:rPr lang="ru-RU" dirty="0" smtClean="0">
                <a:solidFill>
                  <a:srgbClr val="92D050"/>
                </a:solidFill>
              </a:rPr>
              <a:t>2. Элементарные структуры данных.</a:t>
            </a:r>
          </a:p>
          <a:p>
            <a:pPr lvl="1"/>
            <a:r>
              <a:rPr lang="ru-RU" dirty="0" smtClean="0"/>
              <a:t>Семинар </a:t>
            </a:r>
            <a:r>
              <a:rPr lang="ru-RU" dirty="0"/>
              <a:t>2</a:t>
            </a:r>
            <a:r>
              <a:rPr lang="ru-RU" dirty="0" smtClean="0"/>
              <a:t>. </a:t>
            </a:r>
            <a:r>
              <a:rPr lang="ru-RU" b="0" dirty="0" smtClean="0"/>
              <a:t>Бинарный поиск. Списки, стек, очередь, дек.</a:t>
            </a:r>
            <a:endParaRPr lang="ru-RU" b="0" dirty="0"/>
          </a:p>
          <a:p>
            <a:pPr lvl="1"/>
            <a:r>
              <a:rPr lang="ru-RU" dirty="0"/>
              <a:t>Семинар </a:t>
            </a:r>
            <a:r>
              <a:rPr lang="ru-RU" dirty="0" smtClean="0"/>
              <a:t>3. </a:t>
            </a:r>
            <a:r>
              <a:rPr lang="ru-RU" b="0" dirty="0" smtClean="0"/>
              <a:t>Стек. Куча. Очередь с приоритетом.</a:t>
            </a:r>
          </a:p>
          <a:p>
            <a:pPr lvl="1"/>
            <a:r>
              <a:rPr lang="ru-RU" dirty="0" smtClean="0"/>
              <a:t>Рубежный </a:t>
            </a:r>
            <a:r>
              <a:rPr lang="ru-RU" dirty="0"/>
              <a:t>контроль 1.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47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Быстрое возведение в степень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0" dirty="0" smtClean="0">
                <a:cs typeface="Courier New" panose="02070309020205020404" pitchFamily="49" charset="0"/>
              </a:rPr>
              <a:t>Как извлекать очередной бит из </a:t>
            </a:r>
            <a:r>
              <a:rPr lang="en-US" b="0" dirty="0" smtClean="0">
                <a:cs typeface="Courier New" panose="02070309020205020404" pitchFamily="49" charset="0"/>
              </a:rPr>
              <a:t>n?</a:t>
            </a:r>
            <a:endParaRPr lang="ru-RU" b="0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b="0" dirty="0" smtClean="0">
                <a:cs typeface="Courier New" panose="02070309020205020404" pitchFamily="49" charset="0"/>
              </a:rPr>
              <a:t>Будем </a:t>
            </a:r>
            <a:r>
              <a:rPr lang="ru-RU" b="0" dirty="0" smtClean="0">
                <a:cs typeface="Courier New" panose="02070309020205020404" pitchFamily="49" charset="0"/>
              </a:rPr>
              <a:t>на каждом шаге сдвигать </a:t>
            </a:r>
            <a:r>
              <a:rPr lang="en-US" b="0" dirty="0" smtClean="0">
                <a:cs typeface="Courier New" panose="02070309020205020404" pitchFamily="49" charset="0"/>
              </a:rPr>
              <a:t>n </a:t>
            </a:r>
            <a:r>
              <a:rPr lang="ru-RU" b="0" dirty="0" smtClean="0">
                <a:cs typeface="Courier New" panose="02070309020205020404" pitchFamily="49" charset="0"/>
              </a:rPr>
              <a:t>вправо на 1 бит. Т.е. </a:t>
            </a:r>
            <a:r>
              <a:rPr lang="ru-RU" b="0" dirty="0" smtClean="0">
                <a:cs typeface="Courier New" panose="02070309020205020404" pitchFamily="49" charset="0"/>
              </a:rPr>
              <a:t>делить </a:t>
            </a:r>
            <a:r>
              <a:rPr lang="en-US" b="0" dirty="0" smtClean="0">
                <a:cs typeface="Courier New" panose="02070309020205020404" pitchFamily="49" charset="0"/>
              </a:rPr>
              <a:t>n </a:t>
            </a:r>
            <a:r>
              <a:rPr lang="ru-RU" b="0" dirty="0" smtClean="0">
                <a:cs typeface="Courier New" panose="02070309020205020404" pitchFamily="49" charset="0"/>
              </a:rPr>
              <a:t>пополам</a:t>
            </a:r>
            <a:r>
              <a:rPr lang="ru-RU" b="0" dirty="0" smtClean="0"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 = n &gt;&gt; 1;</a:t>
            </a:r>
            <a:endParaRPr lang="ru-RU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b="0" dirty="0" smtClean="0">
                <a:cs typeface="Courier New" panose="02070309020205020404" pitchFamily="49" charset="0"/>
              </a:rPr>
              <a:t>Тогда интересующий бит </a:t>
            </a:r>
            <a:r>
              <a:rPr lang="ru-RU" b="0" dirty="0" smtClean="0">
                <a:cs typeface="Courier New" panose="02070309020205020404" pitchFamily="49" charset="0"/>
              </a:rPr>
              <a:t>будет </a:t>
            </a:r>
            <a:r>
              <a:rPr lang="ru-RU" b="0" dirty="0" smtClean="0">
                <a:cs typeface="Courier New" panose="02070309020205020404" pitchFamily="49" charset="0"/>
              </a:rPr>
              <a:t>всегда </a:t>
            </a:r>
            <a:r>
              <a:rPr lang="ru-RU" b="0" dirty="0" smtClean="0">
                <a:cs typeface="Courier New" panose="02070309020205020404" pitchFamily="49" charset="0"/>
              </a:rPr>
              <a:t>располагаться </a:t>
            </a:r>
            <a:r>
              <a:rPr lang="ru-RU" b="0" dirty="0" smtClean="0">
                <a:cs typeface="Courier New" panose="02070309020205020404" pitchFamily="49" charset="0"/>
              </a:rPr>
              <a:t>последним. Последний бит соответствует четности числа, достаточно </a:t>
            </a:r>
            <a:r>
              <a:rPr lang="ru-RU" b="0" dirty="0" smtClean="0">
                <a:cs typeface="Courier New" panose="02070309020205020404" pitchFamily="49" charset="0"/>
              </a:rPr>
              <a:t>проверить остаток от деления на 2:</a:t>
            </a:r>
          </a:p>
          <a:p>
            <a:pPr marL="0" indent="0">
              <a:buNone/>
            </a:pP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% 2 == 1</a:t>
            </a: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ru-RU" b="0" dirty="0" smtClean="0">
                <a:cs typeface="Consolas" panose="020B0609020204030204" pitchFamily="49" charset="0"/>
              </a:rPr>
              <a:t>Или с помощью битовых операций:</a:t>
            </a:r>
          </a:p>
          <a:p>
            <a:pPr marL="0" indent="0">
              <a:buNone/>
            </a:pPr>
            <a:r>
              <a:rPr lang="en-US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 &amp; 1 == 1.</a:t>
            </a:r>
            <a:endParaRPr lang="ru-RU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893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Быстрое возведение в степень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Power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a,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n )</a:t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{</a:t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double result = 1; </a:t>
            </a:r>
            <a:r>
              <a:rPr lang="en-US" sz="20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0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Для хранения результата.</a:t>
            </a:r>
            <a:r>
              <a:rPr lang="ru-RU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ru-RU" sz="2000" dirty="0" smtClean="0">
                <a:latin typeface="Consolas" pitchFamily="49" charset="0"/>
                <a:cs typeface="Consolas" pitchFamily="49" charset="0"/>
              </a:rPr>
            </a:br>
            <a:r>
              <a:rPr lang="ru-RU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double aInDegreeOf2 = a;</a:t>
            </a:r>
            <a:r>
              <a:rPr lang="ru-RU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20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Текущее значение </a:t>
            </a:r>
            <a:r>
              <a:rPr lang="en-US" sz="20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((a^2)^2…)^2</a:t>
            </a:r>
            <a:br>
              <a:rPr lang="en-US" sz="20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   while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 n &gt; 0 ) {</a:t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0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Добавляем нужную степень двойки к результату,</a:t>
            </a:r>
            <a:br>
              <a:rPr lang="ru-RU" sz="20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</a:br>
            <a:r>
              <a:rPr lang="ru-RU" sz="20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        // если она есть в разложении </a:t>
            </a:r>
            <a:r>
              <a:rPr lang="en-US" sz="20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n.</a:t>
            </a:r>
            <a:br>
              <a:rPr lang="en-US" sz="20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 n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&amp; 1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==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1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result *= aInDegreeOf2;</a:t>
            </a:r>
            <a:r>
              <a:rPr lang="en-US" sz="20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</a:t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aInDegreeOf2 *= aInDegreeOf2;</a:t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n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= n &gt;&gt; 1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en-US" sz="20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ru-RU" sz="20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 Можно писать </a:t>
            </a:r>
            <a:r>
              <a:rPr lang="en-US" sz="20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n </a:t>
            </a:r>
            <a:r>
              <a:rPr lang="en-US" sz="20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/= 2.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result;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}</a:t>
            </a:r>
            <a:endParaRPr lang="ru-RU" sz="2000" dirty="0">
              <a:latin typeface="Consolas" pitchFamily="49" charset="0"/>
              <a:cs typeface="Consolas" pitchFamily="49" charset="0"/>
            </a:endParaRP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3988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Быстрое возведение в степень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Количество итераций цикла = степень двойки, не превышающая </a:t>
                </a:r>
                <a:r>
                  <a:rPr lang="en-US" dirty="0" smtClean="0"/>
                  <a:t>n</a:t>
                </a:r>
                <a:r>
                  <a:rPr lang="ru-RU" dirty="0" smtClean="0"/>
                  <a:t>, т.е.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latin typeface="Cambria Math"/>
                      </a:rPr>
                      <m:t>⁡(</m:t>
                    </m:r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Каждая итерация цикла требует ограниченное количество операций,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 smtClean="0"/>
                  <a:t>Доп. память не используется.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latin typeface="Cambria Math"/>
                      </a:rPr>
                      <m:t>⁡</m:t>
                    </m:r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(1)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52" t="-12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545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u="sng" dirty="0" smtClean="0"/>
              <a:t>Определение 1.</a:t>
            </a:r>
            <a:r>
              <a:rPr lang="ru-RU" sz="2400" dirty="0" smtClean="0"/>
              <a:t> Массив – </a:t>
            </a:r>
            <a:r>
              <a:rPr lang="ru-RU" sz="2400" b="0" dirty="0"/>
              <a:t>набор однотипных компонентов (</a:t>
            </a:r>
            <a:r>
              <a:rPr lang="ru-RU" sz="2400" dirty="0"/>
              <a:t>элементов</a:t>
            </a:r>
            <a:r>
              <a:rPr lang="ru-RU" sz="2400" b="0" dirty="0"/>
              <a:t>), расположенных в памяти непосредственно друг за другом, доступ к которым осуществляется по индексу (индексам</a:t>
            </a:r>
            <a:r>
              <a:rPr lang="ru-RU" sz="2400" b="0" dirty="0" smtClean="0"/>
              <a:t>).</a:t>
            </a:r>
          </a:p>
          <a:p>
            <a:pPr marL="0" indent="0">
              <a:buNone/>
            </a:pPr>
            <a:r>
              <a:rPr lang="ru-RU" sz="2400" b="0" dirty="0" smtClean="0"/>
              <a:t>Традиционно индексирование элементов массивов начинают с 0.</a:t>
            </a:r>
          </a:p>
          <a:p>
            <a:pPr marL="0" indent="0">
              <a:buNone/>
            </a:pPr>
            <a:endParaRPr lang="ru-RU" sz="2400" u="sng" dirty="0" smtClean="0"/>
          </a:p>
          <a:p>
            <a:pPr marL="0" indent="0">
              <a:buNone/>
            </a:pPr>
            <a:r>
              <a:rPr lang="ru-RU" sz="2400" u="sng" dirty="0" smtClean="0"/>
              <a:t>Определение </a:t>
            </a:r>
            <a:r>
              <a:rPr lang="ru-RU" sz="2400" u="sng" dirty="0"/>
              <a:t>2</a:t>
            </a:r>
            <a:r>
              <a:rPr lang="ru-RU" sz="2400" u="sng" dirty="0" smtClean="0"/>
              <a:t>.</a:t>
            </a:r>
            <a:r>
              <a:rPr lang="ru-RU" sz="2400" dirty="0" smtClean="0"/>
              <a:t> Размерность</a:t>
            </a:r>
            <a:r>
              <a:rPr lang="ru-RU" sz="2400" b="0" dirty="0"/>
              <a:t> </a:t>
            </a:r>
            <a:r>
              <a:rPr lang="ru-RU" sz="2400" b="0" dirty="0" smtClean="0"/>
              <a:t>массива</a:t>
            </a:r>
            <a:r>
              <a:rPr lang="ru-RU" sz="2400" b="0" dirty="0"/>
              <a:t> </a:t>
            </a:r>
            <a:r>
              <a:rPr lang="ru-RU" sz="2400" b="0" dirty="0" smtClean="0"/>
              <a:t>– количество </a:t>
            </a:r>
            <a:r>
              <a:rPr lang="ru-RU" sz="2400" b="0" dirty="0"/>
              <a:t>индексов, необходимое для однозначного доступа к элементу </a:t>
            </a:r>
            <a:r>
              <a:rPr lang="ru-RU" sz="2400" b="0" dirty="0" smtClean="0"/>
              <a:t>массива.</a:t>
            </a:r>
          </a:p>
          <a:p>
            <a:r>
              <a:rPr lang="ru-RU" sz="2400" dirty="0" smtClean="0"/>
              <a:t>Одномерный массив целых чисел: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33</a:t>
            </a:fld>
            <a:endParaRPr lang="ru-RU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348280"/>
              </p:ext>
            </p:extLst>
          </p:nvPr>
        </p:nvGraphicFramePr>
        <p:xfrm>
          <a:off x="1524000" y="5559425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20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34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11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563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23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-1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-33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0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dirty="0" smtClean="0"/>
              <a:t>Для передачи массива в функцию можно передать указатель на начало массива и количество элементов.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4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Function1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4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b="0" dirty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2400" b="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400" b="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>
                <a:latin typeface="Consolas" pitchFamily="49" charset="0"/>
                <a:cs typeface="Consolas" pitchFamily="49" charset="0"/>
              </a:rPr>
              <a:t>count );</a:t>
            </a:r>
            <a:endParaRPr lang="ru-RU" sz="2400" b="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Function2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4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4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2400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count );</a:t>
            </a:r>
            <a:endParaRPr lang="ru-RU" sz="2400" b="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009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Массивы. Линейный поиск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u="sng" dirty="0" smtClean="0"/>
                  <a:t>Задача</a:t>
                </a:r>
                <a:r>
                  <a:rPr lang="en-US" u="sng" dirty="0" smtClean="0"/>
                  <a:t> 1</a:t>
                </a:r>
                <a:r>
                  <a:rPr lang="ru-RU" u="sng" dirty="0" smtClean="0"/>
                  <a:t>.</a:t>
                </a:r>
                <a:r>
                  <a:rPr lang="ru-RU" dirty="0" smtClean="0"/>
                  <a:t> </a:t>
                </a:r>
                <a:r>
                  <a:rPr lang="ru-RU" b="0" dirty="0"/>
                  <a:t>Проверить, есть ли заданный элемент в массиве.</a:t>
                </a:r>
              </a:p>
              <a:p>
                <a:pPr marL="0" indent="0">
                  <a:buNone/>
                </a:pPr>
                <a:r>
                  <a:rPr lang="ru-RU" u="sng" dirty="0" smtClean="0"/>
                  <a:t>Решение.</a:t>
                </a:r>
                <a:r>
                  <a:rPr lang="ru-RU" dirty="0" smtClean="0"/>
                  <a:t> </a:t>
                </a:r>
                <a:r>
                  <a:rPr lang="ru-RU" b="0" dirty="0" smtClean="0"/>
                  <a:t>Последовательно проверяем все элементы массива, пока не найдем заданный элемент, либо пока не закончится массив.</a:t>
                </a:r>
              </a:p>
              <a:p>
                <a:pPr marL="0" indent="0">
                  <a:buNone/>
                </a:pPr>
                <a:r>
                  <a:rPr lang="ru-RU" dirty="0"/>
                  <a:t>Время работы</a:t>
                </a:r>
                <a:r>
                  <a:rPr lang="ru-RU" b="0" dirty="0"/>
                  <a:t> </a:t>
                </a:r>
                <a:r>
                  <a:rPr lang="ru-RU" b="0" dirty="0" smtClean="0"/>
                  <a:t>в худшем случае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b="0" dirty="0"/>
                  <a:t>, где </a:t>
                </a:r>
                <a:r>
                  <a:rPr lang="en-US" b="0" dirty="0"/>
                  <a:t>n –</a:t>
                </a:r>
                <a:r>
                  <a:rPr lang="ru-RU" b="0" dirty="0"/>
                  <a:t> количество элементов в массиве</a:t>
                </a:r>
                <a:r>
                  <a:rPr lang="ru-RU" b="0" dirty="0" smtClean="0"/>
                  <a:t>.</a:t>
                </a:r>
                <a:endParaRPr lang="en-US" b="0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52" t="-12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99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Массив символов – строка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0" indent="0">
              <a:buNone/>
            </a:pPr>
            <a:r>
              <a:rPr lang="ru-RU" sz="2400" b="0" dirty="0" smtClean="0"/>
              <a:t>Часто </a:t>
            </a:r>
            <a:r>
              <a:rPr lang="ru-RU" sz="2400" b="0" dirty="0"/>
              <a:t>после последнего символа ставят символ с кодом 0. Чтобы во время передачи строки не передавать число элементов</a:t>
            </a:r>
            <a:r>
              <a:rPr lang="ru-RU" sz="2400" b="0" dirty="0" smtClean="0"/>
              <a:t>.</a:t>
            </a:r>
            <a:endParaRPr lang="en-US" sz="2400" b="0" dirty="0"/>
          </a:p>
          <a:p>
            <a:pPr marL="0" indent="0">
              <a:buNone/>
            </a:pPr>
            <a:r>
              <a:rPr lang="ru-RU" sz="2400" b="0" dirty="0" smtClean="0"/>
              <a:t>Символы могут быть однобайтными (</a:t>
            </a:r>
            <a:r>
              <a:rPr lang="en-US" sz="2400" b="0" dirty="0" smtClean="0"/>
              <a:t>char) </a:t>
            </a:r>
            <a:r>
              <a:rPr lang="ru-RU" sz="2400" b="0" dirty="0" smtClean="0"/>
              <a:t>или </a:t>
            </a:r>
            <a:r>
              <a:rPr lang="ru-RU" sz="2400" b="0" dirty="0" err="1" smtClean="0"/>
              <a:t>двубайтными</a:t>
            </a:r>
            <a:r>
              <a:rPr lang="ru-RU" sz="2400" b="0" dirty="0" smtClean="0"/>
              <a:t> (</a:t>
            </a:r>
            <a:r>
              <a:rPr lang="en-US" sz="2400" b="0" dirty="0" err="1" smtClean="0"/>
              <a:t>wchar_t</a:t>
            </a:r>
            <a:r>
              <a:rPr lang="en-US" sz="2400" b="0" dirty="0" smtClean="0"/>
              <a:t>).</a:t>
            </a:r>
            <a:endParaRPr lang="ru-RU" sz="2400" dirty="0"/>
          </a:p>
          <a:p>
            <a:pPr marL="0" indent="0">
              <a:buNone/>
            </a:pPr>
            <a:r>
              <a:rPr lang="en-US" sz="24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Function1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2400" b="0" dirty="0" err="1" smtClean="0">
                <a:latin typeface="Consolas" pitchFamily="49" charset="0"/>
                <a:cs typeface="Consolas" pitchFamily="49" charset="0"/>
              </a:rPr>
              <a:t>str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 );</a:t>
            </a:r>
            <a:br>
              <a:rPr lang="en-US" sz="24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4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Function2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4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sz="2400" b="0" dirty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2400" b="0" dirty="0" err="1" smtClean="0">
                <a:latin typeface="Consolas" pitchFamily="49" charset="0"/>
                <a:cs typeface="Consolas" pitchFamily="49" charset="0"/>
              </a:rPr>
              <a:t>str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 );</a:t>
            </a:r>
            <a:br>
              <a:rPr lang="en-US" sz="24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4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Function3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4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wchar_t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2400" b="0" dirty="0" err="1" smtClean="0">
                <a:latin typeface="Consolas" pitchFamily="49" charset="0"/>
                <a:cs typeface="Consolas" pitchFamily="49" charset="0"/>
              </a:rPr>
              <a:t>str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 );</a:t>
            </a:r>
            <a:br>
              <a:rPr lang="en-US" sz="24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4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4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Function4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4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wchar_t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2400" b="0" dirty="0" err="1" smtClean="0">
                <a:latin typeface="Consolas" pitchFamily="49" charset="0"/>
                <a:cs typeface="Consolas" pitchFamily="49" charset="0"/>
              </a:rPr>
              <a:t>str</a:t>
            </a:r>
            <a:r>
              <a:rPr lang="en-US" sz="2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0" dirty="0">
                <a:latin typeface="Consolas" pitchFamily="49" charset="0"/>
                <a:cs typeface="Consolas" pitchFamily="49" charset="0"/>
              </a:rPr>
              <a:t>);</a:t>
            </a:r>
            <a:endParaRPr lang="ru-RU" sz="2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36</a:t>
            </a:fld>
            <a:endParaRPr lang="ru-RU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92124"/>
              </p:ext>
            </p:extLst>
          </p:nvPr>
        </p:nvGraphicFramePr>
        <p:xfrm>
          <a:off x="1524000" y="564515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е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х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а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\0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86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Массивы. Линейный поиск.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Проверка наличия элемента.</a:t>
            </a:r>
            <a:r>
              <a:rPr lang="en-US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HasElement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count,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element )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{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&lt; count; ++</a:t>
            </a:r>
            <a:r>
              <a:rPr lang="en-US" b="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) {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] == element ) {</a:t>
            </a:r>
            <a:r>
              <a:rPr lang="ru-RU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Нашли.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;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    }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}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;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b="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40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Массивы. Линейный поиск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u="sng" dirty="0" smtClean="0"/>
                  <a:t>Задача</a:t>
                </a:r>
                <a:r>
                  <a:rPr lang="en-US" u="sng" dirty="0"/>
                  <a:t> </a:t>
                </a:r>
                <a:r>
                  <a:rPr lang="ru-RU" u="sng" dirty="0" smtClean="0"/>
                  <a:t>2.</a:t>
                </a:r>
                <a:r>
                  <a:rPr lang="ru-RU" dirty="0" smtClean="0"/>
                  <a:t> </a:t>
                </a:r>
                <a:r>
                  <a:rPr lang="ru-RU" b="0" dirty="0"/>
                  <a:t>Проверить, есть ли заданный элемент в массиве. Если </a:t>
                </a:r>
                <a:r>
                  <a:rPr lang="ru-RU" b="0" dirty="0" smtClean="0"/>
                  <a:t>он есть, </a:t>
                </a:r>
                <a:r>
                  <a:rPr lang="ru-RU" b="0" dirty="0"/>
                  <a:t>вернуть позицию его первого вхождения</a:t>
                </a:r>
                <a:r>
                  <a:rPr lang="ru-RU" b="0" dirty="0" smtClean="0"/>
                  <a:t>. Если его нет, вернуть </a:t>
                </a:r>
                <a:r>
                  <a:rPr lang="en-US" b="0" dirty="0" smtClean="0"/>
                  <a:t>-1.</a:t>
                </a:r>
                <a:endParaRPr lang="ru-RU" b="0" dirty="0"/>
              </a:p>
              <a:p>
                <a:pPr marL="0" indent="0">
                  <a:buNone/>
                </a:pPr>
                <a:r>
                  <a:rPr lang="ru-RU" u="sng" dirty="0"/>
                  <a:t>Решение.</a:t>
                </a:r>
                <a:r>
                  <a:rPr lang="ru-RU" dirty="0"/>
                  <a:t> </a:t>
                </a:r>
                <a:r>
                  <a:rPr lang="ru-RU" b="0" dirty="0"/>
                  <a:t>Последовательно проверяем все элементы массива, пока не найдем заданный </a:t>
                </a:r>
                <a:r>
                  <a:rPr lang="ru-RU" b="0" dirty="0" smtClean="0"/>
                  <a:t>элемент.</a:t>
                </a:r>
                <a:r>
                  <a:rPr lang="en-US" b="0" dirty="0" smtClean="0"/>
                  <a:t> </a:t>
                </a:r>
                <a:r>
                  <a:rPr lang="ru-RU" b="0" dirty="0" smtClean="0"/>
                  <a:t>Если нашли, возвращаем его позицию. Если не нашли, возвращаем </a:t>
                </a:r>
                <a:r>
                  <a:rPr lang="en-US" b="0" dirty="0" smtClean="0"/>
                  <a:t>-1.</a:t>
                </a:r>
                <a:endParaRPr lang="ru-RU" b="0" dirty="0"/>
              </a:p>
              <a:p>
                <a:pPr marL="0" indent="0">
                  <a:buNone/>
                </a:pPr>
                <a:r>
                  <a:rPr lang="ru-RU" dirty="0"/>
                  <a:t>Время работы</a:t>
                </a:r>
                <a:r>
                  <a:rPr lang="ru-RU" b="0" dirty="0"/>
                  <a:t> в худшем случае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b="0" dirty="0"/>
                  <a:t>, где </a:t>
                </a:r>
                <a:r>
                  <a:rPr lang="en-US" b="0" dirty="0"/>
                  <a:t>n –</a:t>
                </a:r>
                <a:r>
                  <a:rPr lang="ru-RU" b="0" dirty="0"/>
                  <a:t> количество элементов в массиве.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52" t="-1271" r="-1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929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Массивы. Линейный поиск.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Возвращает позицию элемента, если он есть</a:t>
            </a:r>
            <a:br>
              <a:rPr lang="ru-RU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</a:br>
            <a:r>
              <a:rPr lang="ru-RU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в массиве. Возвращает -1, если его нет.</a:t>
            </a:r>
            <a:r>
              <a:rPr lang="en-US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 </a:t>
            </a:r>
            <a:r>
              <a:rPr lang="en-US" b="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FindElement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count,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element )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{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&lt; count; ++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) {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] == element ) {</a:t>
            </a:r>
            <a:r>
              <a:rPr lang="ru-RU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Нашли.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;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    }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}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-1;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b="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7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занятий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2. Сортировки.</a:t>
            </a:r>
            <a:endParaRPr lang="ru-RU" dirty="0"/>
          </a:p>
          <a:p>
            <a:pPr lvl="1"/>
            <a:r>
              <a:rPr lang="ru-RU" dirty="0">
                <a:solidFill>
                  <a:srgbClr val="92D050"/>
                </a:solidFill>
              </a:rPr>
              <a:t>Лекция </a:t>
            </a:r>
            <a:r>
              <a:rPr lang="ru-RU" dirty="0" smtClean="0">
                <a:solidFill>
                  <a:srgbClr val="92D050"/>
                </a:solidFill>
              </a:rPr>
              <a:t>3. Сортировки 1.</a:t>
            </a:r>
          </a:p>
          <a:p>
            <a:pPr lvl="1"/>
            <a:r>
              <a:rPr lang="ru-RU" dirty="0" smtClean="0"/>
              <a:t>Семинар 4. </a:t>
            </a:r>
            <a:r>
              <a:rPr lang="ru-RU" dirty="0"/>
              <a:t>Сортировки с использованием операции </a:t>
            </a:r>
            <a:r>
              <a:rPr lang="ru-RU" dirty="0" smtClean="0"/>
              <a:t>сравнения.</a:t>
            </a:r>
            <a:endParaRPr lang="ru-RU" dirty="0"/>
          </a:p>
          <a:p>
            <a:pPr lvl="1"/>
            <a:r>
              <a:rPr lang="ru-RU" dirty="0">
                <a:solidFill>
                  <a:srgbClr val="92D050"/>
                </a:solidFill>
              </a:rPr>
              <a:t>Лекция 4</a:t>
            </a:r>
            <a:r>
              <a:rPr lang="ru-RU" dirty="0" smtClean="0">
                <a:solidFill>
                  <a:srgbClr val="92D050"/>
                </a:solidFill>
              </a:rPr>
              <a:t>. Сортировки 2.</a:t>
            </a:r>
          </a:p>
          <a:p>
            <a:pPr lvl="1"/>
            <a:r>
              <a:rPr lang="ru-RU" dirty="0" smtClean="0"/>
              <a:t>Семинар 5. </a:t>
            </a:r>
            <a:r>
              <a:rPr lang="ru-RU" dirty="0"/>
              <a:t>Порядковые статистики и сортировка </a:t>
            </a:r>
            <a:r>
              <a:rPr lang="ru-RU" dirty="0" smtClean="0"/>
              <a:t>слиянием.</a:t>
            </a:r>
            <a:endParaRPr lang="ru-RU" b="0" dirty="0"/>
          </a:p>
          <a:p>
            <a:pPr lvl="1"/>
            <a:r>
              <a:rPr lang="ru-RU" dirty="0"/>
              <a:t>Семинар 6</a:t>
            </a:r>
            <a:r>
              <a:rPr lang="ru-RU" dirty="0" smtClean="0"/>
              <a:t>. </a:t>
            </a:r>
            <a:r>
              <a:rPr lang="ru-RU" dirty="0"/>
              <a:t>Поразрядные сортировки. </a:t>
            </a:r>
            <a:r>
              <a:rPr lang="ru-RU" dirty="0" smtClean="0"/>
              <a:t>Соревнование.</a:t>
            </a:r>
            <a:endParaRPr lang="ru-RU" b="0" dirty="0" smtClean="0"/>
          </a:p>
          <a:p>
            <a:pPr lvl="1"/>
            <a:r>
              <a:rPr lang="ru-RU" dirty="0" smtClean="0"/>
              <a:t>Рубежный </a:t>
            </a:r>
            <a:r>
              <a:rPr lang="ru-RU" dirty="0"/>
              <a:t>контроль 2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06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Массивы. Линейный поиск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u="sng" dirty="0" smtClean="0"/>
                  <a:t>Задача</a:t>
                </a:r>
                <a:r>
                  <a:rPr lang="en-US" u="sng" dirty="0"/>
                  <a:t> </a:t>
                </a:r>
                <a:r>
                  <a:rPr lang="ru-RU" u="sng" dirty="0"/>
                  <a:t>3</a:t>
                </a:r>
                <a:r>
                  <a:rPr lang="ru-RU" u="sng" dirty="0" smtClean="0"/>
                  <a:t>.</a:t>
                </a:r>
                <a:r>
                  <a:rPr lang="ru-RU" dirty="0" smtClean="0"/>
                  <a:t> </a:t>
                </a:r>
                <a:r>
                  <a:rPr lang="ru-RU" b="0" dirty="0" smtClean="0"/>
                  <a:t>Найти максимальный элемент в массиве</a:t>
                </a:r>
                <a:r>
                  <a:rPr lang="en-US" b="0" dirty="0" smtClean="0"/>
                  <a:t>.</a:t>
                </a:r>
                <a:r>
                  <a:rPr lang="ru-RU" b="0" dirty="0" smtClean="0"/>
                  <a:t> Вернуть его значение.</a:t>
                </a:r>
                <a:endParaRPr lang="ru-RU" b="0" dirty="0"/>
              </a:p>
              <a:p>
                <a:pPr marL="0" indent="0">
                  <a:buNone/>
                </a:pPr>
                <a:r>
                  <a:rPr lang="ru-RU" u="sng" dirty="0"/>
                  <a:t>Решение.</a:t>
                </a:r>
                <a:r>
                  <a:rPr lang="ru-RU" dirty="0"/>
                  <a:t> </a:t>
                </a:r>
                <a:r>
                  <a:rPr lang="ru-RU" b="0" dirty="0"/>
                  <a:t>Последовательно проверяем все элементы массива, </a:t>
                </a:r>
                <a:r>
                  <a:rPr lang="ru-RU" b="0" dirty="0" smtClean="0"/>
                  <a:t>запоминаем текущее значение максимума.</a:t>
                </a:r>
                <a:endParaRPr lang="ru-RU" b="0" dirty="0"/>
              </a:p>
              <a:p>
                <a:pPr marL="0" indent="0">
                  <a:buNone/>
                </a:pPr>
                <a:r>
                  <a:rPr lang="ru-RU" dirty="0"/>
                  <a:t>Время работы</a:t>
                </a:r>
                <a:r>
                  <a:rPr lang="ru-RU" b="0" dirty="0"/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b="0" dirty="0"/>
                  <a:t>, где </a:t>
                </a:r>
                <a:r>
                  <a:rPr lang="en-US" b="0" dirty="0"/>
                  <a:t>n –</a:t>
                </a:r>
                <a:r>
                  <a:rPr lang="ru-RU" b="0" dirty="0"/>
                  <a:t> количество элементов в массиве.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52" t="-12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014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Массивы. Линейный поиск.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Возвращает максимальный элемент в массиве.</a:t>
            </a:r>
            <a:r>
              <a:rPr lang="en-US" b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b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MaxElement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count )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{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ru-RU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Число элементов должно быть больше 0.</a:t>
            </a:r>
            <a:br>
              <a:rPr lang="ru-RU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( count &gt; 0 );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currentMax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[0];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= 1;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&lt; count;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++ ) {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] &gt;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currentMax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) {</a:t>
            </a:r>
            <a:r>
              <a:rPr lang="ru-RU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ru-RU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Нашли</a:t>
            </a:r>
            <a:r>
              <a:rPr lang="en-US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ru-RU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новый.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currentMax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];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    }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}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0" dirty="0" err="1" smtClean="0">
                <a:latin typeface="Consolas" pitchFamily="49" charset="0"/>
                <a:cs typeface="Consolas" pitchFamily="49" charset="0"/>
              </a:rPr>
              <a:t>currentMax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;</a:t>
            </a:r>
            <a:br>
              <a:rPr lang="en-US" b="0" dirty="0" smtClean="0">
                <a:latin typeface="Consolas" pitchFamily="49" charset="0"/>
                <a:cs typeface="Consolas" pitchFamily="49" charset="0"/>
              </a:rPr>
            </a:br>
            <a:r>
              <a:rPr lang="en-US" b="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b="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322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</a:t>
            </a:r>
            <a:r>
              <a:rPr lang="en-US" dirty="0" smtClean="0"/>
              <a:t>. </a:t>
            </a:r>
            <a:r>
              <a:rPr lang="ru-RU" dirty="0" smtClean="0"/>
              <a:t>Бинарный поиск.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u="sng" dirty="0" smtClean="0"/>
                  <a:t>Определение.</a:t>
                </a:r>
                <a:r>
                  <a:rPr lang="ru-RU" sz="2400" dirty="0" smtClean="0"/>
                  <a:t> Упорядоченный по возрастанию массив </a:t>
                </a:r>
                <a:r>
                  <a:rPr lang="ru-RU" sz="2400" b="0" dirty="0" smtClean="0"/>
                  <a:t>– массив</a:t>
                </a:r>
                <a:r>
                  <a:rPr lang="en-US" sz="2400" b="0" dirty="0" smtClean="0"/>
                  <a:t> A</a:t>
                </a:r>
                <a:r>
                  <a:rPr lang="ru-RU" sz="2400" b="0" dirty="0" smtClean="0"/>
                  <a:t>, элементы которого сравнимы, и для любых индексов </a:t>
                </a:r>
                <a:r>
                  <a:rPr lang="en-US" sz="2400" b="0" dirty="0" smtClean="0"/>
                  <a:t>k </a:t>
                </a:r>
                <a:r>
                  <a:rPr lang="ru-RU" sz="2400" b="0" dirty="0" smtClean="0"/>
                  <a:t>и </a:t>
                </a:r>
                <a:r>
                  <a:rPr lang="en-US" sz="2400" b="0" dirty="0" smtClean="0"/>
                  <a:t>l</a:t>
                </a:r>
                <a:r>
                  <a:rPr lang="ru-RU" sz="2400" b="0" dirty="0" smtClean="0"/>
                  <a:t>,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𝑘</m:t>
                    </m:r>
                    <m:r>
                      <a:rPr lang="en-US" sz="2400" b="0" i="1" dirty="0" smtClean="0">
                        <a:latin typeface="Cambria Math"/>
                      </a:rPr>
                      <m:t> &lt; </m:t>
                    </m:r>
                    <m:r>
                      <a:rPr lang="en-US" sz="2400" b="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b="0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2400" b="0" i="1" dirty="0" smtClean="0">
                          <a:latin typeface="Cambria Math"/>
                        </a:rPr>
                        <m:t>≤</m:t>
                      </m:r>
                      <m:r>
                        <a:rPr lang="en-US" sz="2400" b="0" i="1" dirty="0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/>
                            </a:rPr>
                            <m:t>𝑙</m:t>
                          </m:r>
                        </m:e>
                      </m:d>
                      <m:r>
                        <a:rPr lang="ru-RU" sz="2400" b="0" i="1" dirty="0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ru-RU" sz="2400" b="0" dirty="0" smtClean="0"/>
              </a:p>
              <a:p>
                <a:pPr marL="0" indent="0">
                  <a:buNone/>
                </a:pPr>
                <a:r>
                  <a:rPr lang="ru-RU" sz="2400" dirty="0" smtClean="0"/>
                  <a:t>Упорядоченный по убыванию массив </a:t>
                </a:r>
                <a:r>
                  <a:rPr lang="ru-RU" sz="2400" b="0" dirty="0" smtClean="0"/>
                  <a:t>определяется аналогично.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42</a:t>
            </a:fld>
            <a:endParaRPr lang="ru-RU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437722"/>
              </p:ext>
            </p:extLst>
          </p:nvPr>
        </p:nvGraphicFramePr>
        <p:xfrm>
          <a:off x="1524000" y="4054475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-40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-12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22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54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343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711</a:t>
                      </a:r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</a:t>
                      </a:r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100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Массивы. </a:t>
            </a:r>
            <a:r>
              <a:rPr lang="ru-RU" dirty="0"/>
              <a:t>Бинарный </a:t>
            </a:r>
            <a:r>
              <a:rPr lang="ru-RU" dirty="0" smtClean="0"/>
              <a:t>поиск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Задача (</a:t>
            </a:r>
            <a:r>
              <a:rPr lang="ru-RU" u="sng" dirty="0"/>
              <a:t>Бинарный поиск </a:t>
            </a:r>
            <a:r>
              <a:rPr lang="ru-RU" u="sng" dirty="0" smtClean="0"/>
              <a:t>= Двоичный поиск).</a:t>
            </a:r>
            <a:r>
              <a:rPr lang="ru-RU" dirty="0" smtClean="0"/>
              <a:t> </a:t>
            </a:r>
            <a:r>
              <a:rPr lang="ru-RU" b="0" dirty="0"/>
              <a:t>Проверить, есть ли заданный элемент в </a:t>
            </a:r>
            <a:r>
              <a:rPr lang="ru-RU" b="0" dirty="0" smtClean="0"/>
              <a:t>упорядоченном массиве</a:t>
            </a:r>
            <a:r>
              <a:rPr lang="ru-RU" b="0" dirty="0"/>
              <a:t>. Если он есть, вернуть позицию его первого вхождения. Если его нет, вернуть </a:t>
            </a:r>
            <a:r>
              <a:rPr lang="en-US" b="0" dirty="0"/>
              <a:t>-</a:t>
            </a:r>
            <a:r>
              <a:rPr lang="en-US" b="0" dirty="0" smtClean="0"/>
              <a:t>1.</a:t>
            </a:r>
            <a:endParaRPr lang="ru-RU" b="0" dirty="0" smtClean="0"/>
          </a:p>
          <a:p>
            <a:pPr marL="0" indent="0">
              <a:buNone/>
            </a:pPr>
            <a:r>
              <a:rPr lang="ru-RU" u="sng" dirty="0" smtClean="0"/>
              <a:t>Решение</a:t>
            </a:r>
            <a:r>
              <a:rPr lang="ru-RU" u="sng" dirty="0"/>
              <a:t>.</a:t>
            </a:r>
            <a:r>
              <a:rPr lang="ru-RU" dirty="0"/>
              <a:t> </a:t>
            </a:r>
            <a:r>
              <a:rPr lang="ru-RU" b="0" dirty="0" smtClean="0"/>
              <a:t>Шаг. Сравниваем элемент в середине массива (медиану) с заданным элементом. Выбираем нужную половинку массива в зависимости результата сравнения.</a:t>
            </a:r>
            <a:br>
              <a:rPr lang="ru-RU" b="0" dirty="0" smtClean="0"/>
            </a:br>
            <a:r>
              <a:rPr lang="ru-RU" b="0" dirty="0" smtClean="0"/>
              <a:t>Повторяем этот шаг до тех пор, пока размер массива не уменьшится до 1.</a:t>
            </a: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398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Массивы. Бинарный поиск.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000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Возвращает позицию вставки элемента на отрезке </a:t>
            </a:r>
            <a:r>
              <a:rPr lang="en-US" sz="2000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[first, last).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FindInsertionPoint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2000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first,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last, 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element )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{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( last – first == 1 )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element &lt;= </a:t>
            </a:r>
            <a:r>
              <a:rPr lang="en-US" sz="2000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[first] ? first : last;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mid = ( first + last ) / 2;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( element &lt;= </a:t>
            </a:r>
            <a:r>
              <a:rPr lang="en-US" sz="2000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[mid] )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FindInsertionPoint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000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, first, mid, element );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FindInsertionPoint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000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, mid, last, element );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}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endParaRPr lang="en-US" sz="2000" b="0" dirty="0" smtClean="0">
              <a:solidFill>
                <a:srgbClr val="6EA92D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2000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Возвращает позицию элемента в упорядоченном массиве, если он есть.</a:t>
            </a:r>
            <a:br>
              <a:rPr lang="ru-RU" sz="2000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</a:br>
            <a:r>
              <a:rPr lang="ru-RU" sz="2000" b="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Возвращает -1, если его нет.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BinarySearch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0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2000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b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count, 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element )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{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point = </a:t>
            </a:r>
            <a:r>
              <a:rPr lang="en-US" sz="2000" b="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FindInsertionPoint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2000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, 0, count, element );</a:t>
            </a:r>
            <a:r>
              <a:rPr lang="ru-RU" sz="2000" b="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ru-RU" sz="2000" b="0" dirty="0" smtClean="0">
                <a:latin typeface="Consolas" pitchFamily="49" charset="0"/>
                <a:cs typeface="Consolas" pitchFamily="49" charset="0"/>
              </a:rPr>
            </a:br>
            <a:r>
              <a:rPr lang="ru-RU" sz="2000" b="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 ( point == count || </a:t>
            </a:r>
            <a:r>
              <a:rPr lang="en-US" sz="2000" b="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[point] != element ) ? -1 : point;</a:t>
            </a:r>
            <a:br>
              <a:rPr lang="en-US" sz="2000" b="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b="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2000" b="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446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Массивы. Бинарный поиск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Бинарный поиск без рекурсии.</a:t>
            </a:r>
            <a:r>
              <a:rPr lang="ru-RU" sz="19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ru-RU" sz="1900" dirty="0" smtClean="0">
                <a:latin typeface="Consolas" pitchFamily="49" charset="0"/>
                <a:cs typeface="Consolas" pitchFamily="49" charset="0"/>
              </a:rPr>
            </a:br>
            <a:r>
              <a:rPr lang="en-US" sz="19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9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BinarySearch2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9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* </a:t>
            </a: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9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count, </a:t>
            </a:r>
            <a:r>
              <a:rPr lang="en-US" sz="19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element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first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last = count; </a:t>
            </a:r>
            <a:r>
              <a:rPr lang="en-US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Элемент в </a:t>
            </a:r>
            <a:r>
              <a:rPr lang="en-US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last </a:t>
            </a:r>
            <a:r>
              <a:rPr lang="ru-RU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не учитывается.</a:t>
            </a:r>
            <a:endParaRPr lang="en-US" sz="1900" dirty="0" smtClean="0">
              <a:solidFill>
                <a:srgbClr val="6EA92D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( first &lt; last 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mid = ( first + last ) / 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( element &lt;= </a:t>
            </a: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[mid] 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           last = mid;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           first = mid + 1; </a:t>
            </a:r>
            <a:r>
              <a:rPr lang="en-US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ru-RU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Здесь отличие от </a:t>
            </a:r>
            <a:r>
              <a:rPr lang="en-US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BinarySearch1.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   }</a:t>
            </a:r>
            <a:r>
              <a:rPr lang="ru-RU" sz="19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ru-RU" sz="1900" dirty="0" smtClean="0">
                <a:latin typeface="Consolas" pitchFamily="49" charset="0"/>
                <a:cs typeface="Consolas" pitchFamily="49" charset="0"/>
              </a:rPr>
            </a:br>
            <a:r>
              <a:rPr lang="ru-RU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    // Все элементы слева от </a:t>
            </a:r>
            <a:r>
              <a:rPr lang="en-US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first </a:t>
            </a:r>
            <a:r>
              <a:rPr lang="ru-RU" sz="1900" dirty="0" smtClean="0">
                <a:solidFill>
                  <a:srgbClr val="6EA92D"/>
                </a:solidFill>
                <a:latin typeface="Consolas" pitchFamily="49" charset="0"/>
                <a:cs typeface="Consolas" pitchFamily="49" charset="0"/>
              </a:rPr>
              <a:t>строго больше искомого.</a:t>
            </a:r>
            <a:endParaRPr lang="en-US" sz="1900" dirty="0" smtClean="0">
              <a:solidFill>
                <a:srgbClr val="6EA92D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( first == count || </a:t>
            </a: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[first] != element ) ? -1 :</a:t>
            </a:r>
            <a:br>
              <a:rPr lang="en-US" sz="1900" dirty="0" smtClean="0">
                <a:latin typeface="Consolas" pitchFamily="49" charset="0"/>
                <a:cs typeface="Consolas" pitchFamily="49" charset="0"/>
              </a:rPr>
            </a:b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       first;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}</a:t>
            </a:r>
            <a:endParaRPr lang="ru-RU" sz="1900" dirty="0" smtClean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Бинарный поиск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Время работы</a:t>
                </a:r>
                <a:r>
                  <a:rPr lang="ru-RU" b="0" dirty="0"/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ru-RU" b="0" dirty="0"/>
                  <a:t>, где </a:t>
                </a:r>
                <a:r>
                  <a:rPr lang="en-US" b="0" dirty="0"/>
                  <a:t>n –</a:t>
                </a:r>
                <a:r>
                  <a:rPr lang="ru-RU" b="0" dirty="0"/>
                  <a:t> количество элементов в массиве</a:t>
                </a:r>
                <a:r>
                  <a:rPr lang="ru-RU" b="0" dirty="0" smtClean="0"/>
                  <a:t>.</a:t>
                </a:r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 smtClean="0"/>
                  <a:t>Объем дополнительной памяти</a:t>
                </a:r>
                <a:r>
                  <a:rPr lang="en-US" b="0" dirty="0" smtClean="0"/>
                  <a:t>:</a:t>
                </a:r>
                <a:r>
                  <a:rPr lang="en-US" b="0" dirty="0"/>
                  <a:t/>
                </a:r>
                <a:br>
                  <a:rPr lang="en-US" b="0" dirty="0"/>
                </a:br>
                <a:r>
                  <a:rPr lang="ru-RU" b="0" dirty="0" smtClean="0"/>
                  <a:t>В </a:t>
                </a:r>
                <a:r>
                  <a:rPr lang="ru-RU" b="0" dirty="0" err="1" smtClean="0"/>
                  <a:t>нерекурсивном</a:t>
                </a:r>
                <a:r>
                  <a:rPr lang="ru-RU" b="0" dirty="0" smtClean="0"/>
                  <a:t> алгоритме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ru-RU" b="0" dirty="0" smtClean="0"/>
                  <a:t>.</a:t>
                </a:r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ru-RU" b="0" dirty="0" smtClean="0"/>
                  <a:t>В рекурсивном алгоритме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b="0" dirty="0" smtClean="0"/>
                  <a:t>, </a:t>
                </a:r>
                <a:r>
                  <a:rPr lang="ru-RU" b="0" dirty="0" smtClean="0"/>
                  <a:t>так как максимальная глубина рекурсии –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b="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52" t="-12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846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b="0" dirty="0" smtClean="0"/>
                  <a:t>Было рассказано на лекции:</a:t>
                </a:r>
              </a:p>
              <a:p>
                <a:r>
                  <a:rPr lang="ru-RU" b="0" dirty="0" smtClean="0"/>
                  <a:t>Понятие алгоритма и структуры данных.</a:t>
                </a:r>
              </a:p>
              <a:p>
                <a:r>
                  <a:rPr lang="ru-RU" b="0" smtClean="0"/>
                  <a:t>Обзор.</a:t>
                </a:r>
                <a:endParaRPr lang="ru-RU" b="0" dirty="0" smtClean="0"/>
              </a:p>
              <a:p>
                <a:r>
                  <a:rPr lang="ru-RU" b="0" dirty="0" smtClean="0"/>
                  <a:t>Анализ алгоритмов.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b="0" i="0" smtClean="0"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 smtClean="0"/>
                  <a:t>.</a:t>
                </a:r>
                <a:endParaRPr lang="ru-RU" b="0" dirty="0" smtClean="0"/>
              </a:p>
              <a:p>
                <a:r>
                  <a:rPr lang="ru-RU" b="0" dirty="0" smtClean="0"/>
                  <a:t>Вычисление </a:t>
                </a:r>
                <a:r>
                  <a:rPr lang="ru-RU" b="0" dirty="0"/>
                  <a:t>n-ого числа </a:t>
                </a:r>
                <a:r>
                  <a:rPr lang="ru-RU" b="0" dirty="0" smtClean="0"/>
                  <a:t>Фибоначчи.</a:t>
                </a:r>
              </a:p>
              <a:p>
                <a:r>
                  <a:rPr lang="ru-RU" b="0" dirty="0" smtClean="0"/>
                  <a:t>Проверка </a:t>
                </a:r>
                <a:r>
                  <a:rPr lang="ru-RU" b="0" dirty="0"/>
                  <a:t>числа на </a:t>
                </a:r>
                <a:r>
                  <a:rPr lang="ru-RU" b="0" dirty="0" smtClean="0"/>
                  <a:t>простоту.</a:t>
                </a:r>
              </a:p>
              <a:p>
                <a:r>
                  <a:rPr lang="ru-RU" b="0" dirty="0" smtClean="0"/>
                  <a:t>Быстрое </a:t>
                </a:r>
                <a:r>
                  <a:rPr lang="ru-RU" b="0" dirty="0"/>
                  <a:t>возведение </a:t>
                </a:r>
                <a:r>
                  <a:rPr lang="ru-RU" b="0" dirty="0" smtClean="0"/>
                  <a:t>в степень.</a:t>
                </a:r>
              </a:p>
              <a:p>
                <a:r>
                  <a:rPr lang="ru-RU" b="0" dirty="0" smtClean="0"/>
                  <a:t>Массивы.</a:t>
                </a:r>
              </a:p>
              <a:p>
                <a:r>
                  <a:rPr lang="ru-RU" b="0" dirty="0" smtClean="0"/>
                  <a:t>Линейный </a:t>
                </a:r>
                <a:r>
                  <a:rPr lang="ru-RU" b="0" dirty="0"/>
                  <a:t>поиск</a:t>
                </a:r>
                <a:r>
                  <a:rPr lang="ru-RU" b="0" dirty="0" smtClean="0"/>
                  <a:t>.</a:t>
                </a:r>
              </a:p>
              <a:p>
                <a:r>
                  <a:rPr lang="ru-RU" b="0" dirty="0" smtClean="0"/>
                  <a:t>Бинарный </a:t>
                </a:r>
                <a:r>
                  <a:rPr lang="ru-RU" b="0" dirty="0"/>
                  <a:t>поиск</a:t>
                </a:r>
                <a:r>
                  <a:rPr lang="ru-RU" b="0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2033" b="-16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29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7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занятий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3. Деревья. Хеш-таблицы.</a:t>
            </a:r>
            <a:endParaRPr lang="ru-RU" dirty="0"/>
          </a:p>
          <a:p>
            <a:pPr lvl="1"/>
            <a:r>
              <a:rPr lang="ru-RU" dirty="0">
                <a:solidFill>
                  <a:srgbClr val="92D050"/>
                </a:solidFill>
              </a:rPr>
              <a:t>Лекция </a:t>
            </a:r>
            <a:r>
              <a:rPr lang="ru-RU" dirty="0" smtClean="0">
                <a:solidFill>
                  <a:srgbClr val="92D050"/>
                </a:solidFill>
              </a:rPr>
              <a:t>5. Деревья.</a:t>
            </a:r>
          </a:p>
          <a:p>
            <a:pPr lvl="1"/>
            <a:r>
              <a:rPr lang="ru-RU" dirty="0" smtClean="0"/>
              <a:t>Семинар 7. </a:t>
            </a:r>
            <a:r>
              <a:rPr lang="ru-RU" dirty="0"/>
              <a:t>Двоичные деревья поиска. Декартовы деревья.</a:t>
            </a:r>
          </a:p>
          <a:p>
            <a:pPr lvl="1"/>
            <a:r>
              <a:rPr lang="ru-RU" dirty="0">
                <a:solidFill>
                  <a:srgbClr val="92D050"/>
                </a:solidFill>
              </a:rPr>
              <a:t>Лекция 6</a:t>
            </a:r>
            <a:r>
              <a:rPr lang="ru-RU" dirty="0" smtClean="0">
                <a:solidFill>
                  <a:srgbClr val="92D050"/>
                </a:solidFill>
              </a:rPr>
              <a:t>. Хеш-таблицы.</a:t>
            </a:r>
          </a:p>
          <a:p>
            <a:pPr lvl="1"/>
            <a:r>
              <a:rPr lang="ru-RU" dirty="0" smtClean="0"/>
              <a:t>Семинар 8. АВЛ деревья.</a:t>
            </a:r>
            <a:endParaRPr lang="ru-RU" b="0" dirty="0"/>
          </a:p>
          <a:p>
            <a:pPr lvl="1"/>
            <a:r>
              <a:rPr lang="ru-RU" dirty="0"/>
              <a:t>Семинар 9</a:t>
            </a:r>
            <a:r>
              <a:rPr lang="ru-RU" dirty="0" smtClean="0"/>
              <a:t>. Хеш-таблицы.</a:t>
            </a:r>
            <a:endParaRPr lang="ru-RU" b="0" dirty="0" smtClean="0"/>
          </a:p>
          <a:p>
            <a:pPr lvl="1"/>
            <a:r>
              <a:rPr lang="ru-RU" dirty="0" smtClean="0"/>
              <a:t>Рубежный </a:t>
            </a:r>
            <a:r>
              <a:rPr lang="ru-RU" dirty="0"/>
              <a:t>контроль </a:t>
            </a:r>
            <a:r>
              <a:rPr lang="ru-RU" dirty="0" smtClean="0"/>
              <a:t>3.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6206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0" dirty="0" smtClean="0"/>
              <a:t>Понятие алгоритма и структуры данных.</a:t>
            </a:r>
          </a:p>
          <a:p>
            <a:r>
              <a:rPr lang="ru-RU" b="0" dirty="0" smtClean="0"/>
              <a:t>Обзор алгоритмов и структур данных. Литература.</a:t>
            </a:r>
          </a:p>
          <a:p>
            <a:r>
              <a:rPr lang="ru-RU" b="0" dirty="0" smtClean="0"/>
              <a:t>Понятие </a:t>
            </a:r>
            <a:r>
              <a:rPr lang="ru-RU" b="0" dirty="0"/>
              <a:t>вычислительной </a:t>
            </a:r>
            <a:r>
              <a:rPr lang="ru-RU" b="0" dirty="0" smtClean="0"/>
              <a:t>сложности. </a:t>
            </a:r>
            <a:r>
              <a:rPr lang="ru-RU" b="0" dirty="0"/>
              <a:t>O-нотация</a:t>
            </a:r>
            <a:r>
              <a:rPr lang="ru-RU" b="0" dirty="0" smtClean="0"/>
              <a:t>.</a:t>
            </a:r>
          </a:p>
          <a:p>
            <a:r>
              <a:rPr lang="ru-RU" b="0" dirty="0" smtClean="0"/>
              <a:t>Вычисление </a:t>
            </a:r>
            <a:r>
              <a:rPr lang="ru-RU" b="0" dirty="0"/>
              <a:t>n-ого числа </a:t>
            </a:r>
            <a:r>
              <a:rPr lang="ru-RU" b="0" dirty="0" smtClean="0"/>
              <a:t>Фибоначчи.</a:t>
            </a:r>
          </a:p>
          <a:p>
            <a:r>
              <a:rPr lang="ru-RU" b="0" dirty="0" smtClean="0"/>
              <a:t>Проверка </a:t>
            </a:r>
            <a:r>
              <a:rPr lang="ru-RU" b="0" dirty="0"/>
              <a:t>числа на </a:t>
            </a:r>
            <a:r>
              <a:rPr lang="ru-RU" b="0" dirty="0" smtClean="0"/>
              <a:t>простоту.</a:t>
            </a:r>
          </a:p>
          <a:p>
            <a:r>
              <a:rPr lang="ru-RU" b="0" dirty="0" smtClean="0"/>
              <a:t>Быстрое </a:t>
            </a:r>
            <a:r>
              <a:rPr lang="ru-RU" b="0" dirty="0"/>
              <a:t>возведение числа в целую степень (за </a:t>
            </a:r>
            <a:r>
              <a:rPr lang="ru-RU" b="0" dirty="0" err="1"/>
              <a:t>log</a:t>
            </a:r>
            <a:r>
              <a:rPr lang="ru-RU" b="0" dirty="0"/>
              <a:t>(n</a:t>
            </a:r>
            <a:r>
              <a:rPr lang="ru-RU" b="0" dirty="0" smtClean="0"/>
              <a:t>)).</a:t>
            </a:r>
          </a:p>
          <a:p>
            <a:r>
              <a:rPr lang="ru-RU" b="0" dirty="0" smtClean="0"/>
              <a:t>Массивы</a:t>
            </a:r>
            <a:r>
              <a:rPr lang="ru-RU" b="0" dirty="0"/>
              <a:t>. Однопроходные алгоритмы</a:t>
            </a:r>
            <a:r>
              <a:rPr lang="ru-RU" b="0" dirty="0" smtClean="0"/>
              <a:t>.</a:t>
            </a:r>
          </a:p>
          <a:p>
            <a:r>
              <a:rPr lang="ru-RU" b="0" dirty="0" smtClean="0"/>
              <a:t>Линейный </a:t>
            </a:r>
            <a:r>
              <a:rPr lang="ru-RU" b="0" dirty="0"/>
              <a:t>поиск. Поиск минимального </a:t>
            </a:r>
            <a:r>
              <a:rPr lang="ru-RU" b="0" dirty="0" smtClean="0"/>
              <a:t>элемента.</a:t>
            </a:r>
          </a:p>
          <a:p>
            <a:r>
              <a:rPr lang="ru-RU" b="0" dirty="0" smtClean="0"/>
              <a:t>Бинарный </a:t>
            </a:r>
            <a:r>
              <a:rPr lang="ru-RU" b="0" dirty="0"/>
              <a:t>поиск. Рекурсивный и нерекурсивный алгоритмы.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72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Алгоритм </a:t>
            </a:r>
            <a:r>
              <a:rPr lang="ru-RU" b="0" dirty="0" smtClean="0"/>
              <a:t>– это формально описанная вычислительная </a:t>
            </a:r>
            <a:r>
              <a:rPr lang="ru-RU" b="0" u="sng" dirty="0" smtClean="0"/>
              <a:t>процедура</a:t>
            </a:r>
            <a:r>
              <a:rPr lang="ru-RU" b="0" dirty="0" smtClean="0"/>
              <a:t>, получающая исходные данные (</a:t>
            </a:r>
            <a:r>
              <a:rPr lang="en-US" b="0" u="sng" dirty="0" smtClean="0"/>
              <a:t>input</a:t>
            </a:r>
            <a:r>
              <a:rPr lang="en-US" b="0" dirty="0" smtClean="0"/>
              <a:t>),</a:t>
            </a:r>
            <a:r>
              <a:rPr lang="ru-RU" b="0" dirty="0" smtClean="0"/>
              <a:t> называемые также входом алгоритма или его аргументом, и выдающая результат вычисления на выход (</a:t>
            </a:r>
            <a:r>
              <a:rPr lang="en-US" b="0" u="sng" dirty="0" smtClean="0"/>
              <a:t>output</a:t>
            </a:r>
            <a:r>
              <a:rPr lang="en-US" b="0" dirty="0" smtClean="0"/>
              <a:t>).</a:t>
            </a:r>
            <a:endParaRPr lang="ru-RU" b="0" dirty="0" smtClean="0"/>
          </a:p>
          <a:p>
            <a:pPr marL="400050" lvl="1" indent="0">
              <a:buNone/>
            </a:pPr>
            <a:endParaRPr lang="en-US" b="0" u="sng" dirty="0" smtClean="0">
              <a:solidFill>
                <a:srgbClr val="00B0F0"/>
              </a:solidFill>
            </a:endParaRPr>
          </a:p>
          <a:p>
            <a:pPr marL="400050" lvl="1" indent="0">
              <a:buNone/>
            </a:pPr>
            <a:r>
              <a:rPr lang="en-US" b="0" u="sng" dirty="0" smtClean="0">
                <a:solidFill>
                  <a:srgbClr val="00B0F0"/>
                </a:solidFill>
              </a:rPr>
              <a:t>output</a:t>
            </a:r>
            <a:r>
              <a:rPr lang="en-US" b="0" dirty="0" smtClean="0">
                <a:solidFill>
                  <a:srgbClr val="00B0F0"/>
                </a:solidFill>
              </a:rPr>
              <a:t> </a:t>
            </a:r>
            <a:r>
              <a:rPr lang="ru-RU" b="0" dirty="0" smtClean="0">
                <a:solidFill>
                  <a:srgbClr val="00B050"/>
                </a:solidFill>
              </a:rPr>
              <a:t>Функция</a:t>
            </a:r>
            <a:r>
              <a:rPr lang="ru-RU" b="0" dirty="0" smtClean="0"/>
              <a:t>( </a:t>
            </a:r>
            <a:r>
              <a:rPr lang="en-US" b="0" u="sng" dirty="0" smtClean="0">
                <a:solidFill>
                  <a:srgbClr val="00B0F0"/>
                </a:solidFill>
              </a:rPr>
              <a:t>input</a:t>
            </a:r>
            <a:r>
              <a:rPr lang="en-US" b="0" dirty="0" smtClean="0">
                <a:solidFill>
                  <a:srgbClr val="00B0F0"/>
                </a:solidFill>
              </a:rPr>
              <a:t> </a:t>
            </a:r>
            <a:r>
              <a:rPr lang="en-US" b="0" dirty="0" smtClean="0"/>
              <a:t>)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{</a:t>
            </a:r>
            <a:br>
              <a:rPr lang="en-US" b="0" dirty="0" smtClean="0"/>
            </a:br>
            <a:r>
              <a:rPr lang="en-US" b="0" dirty="0" smtClean="0"/>
              <a:t>	</a:t>
            </a:r>
            <a:r>
              <a:rPr lang="ru-RU" b="0" u="sng" dirty="0" smtClean="0">
                <a:solidFill>
                  <a:srgbClr val="00B0F0"/>
                </a:solidFill>
              </a:rPr>
              <a:t>процедура</a:t>
            </a:r>
            <a:r>
              <a:rPr lang="en-US" b="0" dirty="0" smtClean="0"/>
              <a:t>;</a:t>
            </a:r>
            <a:br>
              <a:rPr lang="en-US" b="0" dirty="0" smtClean="0"/>
            </a:br>
            <a:r>
              <a:rPr lang="en-US" b="0" dirty="0" smtClean="0"/>
              <a:t>}</a:t>
            </a:r>
          </a:p>
          <a:p>
            <a:pPr marL="400050" lvl="1" indent="0">
              <a:buNone/>
            </a:pPr>
            <a:r>
              <a:rPr lang="ru-RU" dirty="0" smtClean="0"/>
              <a:t>Алгоритм определяет функцию</a:t>
            </a:r>
            <a:r>
              <a:rPr lang="en-US" dirty="0" smtClean="0"/>
              <a:t> </a:t>
            </a:r>
            <a:r>
              <a:rPr lang="ru-RU" dirty="0" smtClean="0"/>
              <a:t>(отображение)</a:t>
            </a:r>
            <a:r>
              <a:rPr lang="en-US" dirty="0" smtClean="0"/>
              <a:t>  </a:t>
            </a:r>
            <a:r>
              <a:rPr lang="en-US" dirty="0"/>
              <a:t>F</a:t>
            </a:r>
            <a:r>
              <a:rPr lang="ru-RU" dirty="0" smtClean="0"/>
              <a:t> : </a:t>
            </a:r>
            <a:r>
              <a:rPr lang="en-US" dirty="0" smtClean="0"/>
              <a:t>X → Y</a:t>
            </a:r>
            <a:r>
              <a:rPr lang="ru-RU" dirty="0" smtClean="0"/>
              <a:t>.</a:t>
            </a:r>
            <a:br>
              <a:rPr lang="ru-RU" dirty="0" smtClean="0"/>
            </a:br>
            <a:r>
              <a:rPr lang="en-US" dirty="0" smtClean="0"/>
              <a:t>X –</a:t>
            </a:r>
            <a:r>
              <a:rPr lang="ru-RU" dirty="0" smtClean="0"/>
              <a:t> множество исходных данных, </a:t>
            </a:r>
            <a:r>
              <a:rPr lang="en-US" dirty="0" smtClean="0"/>
              <a:t>Y – </a:t>
            </a:r>
            <a:r>
              <a:rPr lang="ru-RU" dirty="0" smtClean="0"/>
              <a:t>множество значений.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Структура данных</a:t>
            </a:r>
            <a:r>
              <a:rPr lang="ru-RU" b="0" dirty="0"/>
              <a:t> – программная единица, позволяющая хранить и обрабатывать множество однотипных и/или логически связанных данных</a:t>
            </a:r>
            <a:r>
              <a:rPr lang="ru-RU" b="0" dirty="0" smtClean="0"/>
              <a:t>.</a:t>
            </a:r>
            <a:br>
              <a:rPr lang="ru-RU" b="0" dirty="0" smtClean="0"/>
            </a:br>
            <a:endParaRPr lang="ru-RU" b="0" dirty="0" smtClean="0"/>
          </a:p>
          <a:p>
            <a:pPr marL="400050" lvl="1" indent="0">
              <a:buNone/>
            </a:pPr>
            <a:r>
              <a:rPr lang="ru-RU" b="0" dirty="0" smtClean="0"/>
              <a:t>Типичные операции:</a:t>
            </a:r>
          </a:p>
          <a:p>
            <a:pPr lvl="1">
              <a:buFont typeface="PF Isotext Pro" pitchFamily="2" charset="0"/>
              <a:buChar char="–"/>
            </a:pPr>
            <a:r>
              <a:rPr lang="ru-RU" b="0" dirty="0"/>
              <a:t>д</a:t>
            </a:r>
            <a:r>
              <a:rPr lang="ru-RU" b="0" dirty="0" smtClean="0"/>
              <a:t>обавление </a:t>
            </a:r>
            <a:r>
              <a:rPr lang="ru-RU" b="0" dirty="0"/>
              <a:t>данных</a:t>
            </a:r>
            <a:r>
              <a:rPr lang="ru-RU" b="0" dirty="0" smtClean="0"/>
              <a:t>,</a:t>
            </a:r>
          </a:p>
          <a:p>
            <a:pPr lvl="1">
              <a:buFont typeface="PF Isotext Pro" pitchFamily="2" charset="0"/>
              <a:buChar char="–"/>
            </a:pPr>
            <a:r>
              <a:rPr lang="ru-RU" b="0" dirty="0"/>
              <a:t>и</a:t>
            </a:r>
            <a:r>
              <a:rPr lang="ru-RU" b="0" dirty="0" smtClean="0"/>
              <a:t>зменение </a:t>
            </a:r>
            <a:r>
              <a:rPr lang="ru-RU" b="0" dirty="0"/>
              <a:t>данных</a:t>
            </a:r>
            <a:r>
              <a:rPr lang="ru-RU" b="0" dirty="0" smtClean="0"/>
              <a:t>,</a:t>
            </a:r>
          </a:p>
          <a:p>
            <a:pPr lvl="1">
              <a:buFont typeface="PF Isotext Pro" pitchFamily="2" charset="0"/>
              <a:buChar char="–"/>
            </a:pPr>
            <a:r>
              <a:rPr lang="ru-RU" b="0" dirty="0" smtClean="0"/>
              <a:t>удаление данных,</a:t>
            </a:r>
          </a:p>
          <a:p>
            <a:pPr lvl="1">
              <a:buFont typeface="PF Isotext Pro" pitchFamily="2" charset="0"/>
              <a:buChar char="–"/>
            </a:pPr>
            <a:r>
              <a:rPr lang="ru-RU" b="0" dirty="0" smtClean="0"/>
              <a:t>поиск данных.</a:t>
            </a:r>
            <a:endParaRPr lang="ru-RU" b="0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7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алгоритмов и структур данных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Стандартные операции с массивом.</a:t>
            </a:r>
          </a:p>
          <a:p>
            <a:pPr lvl="1"/>
            <a:r>
              <a:rPr lang="ru-RU" dirty="0" smtClean="0"/>
              <a:t>Доступ к элементам по индексу. Изменение элементов.</a:t>
            </a:r>
          </a:p>
          <a:p>
            <a:pPr lvl="1"/>
            <a:r>
              <a:rPr lang="ru-RU" dirty="0" smtClean="0"/>
              <a:t>Линейный (последовательный) поиск.</a:t>
            </a:r>
          </a:p>
          <a:p>
            <a:pPr lvl="1"/>
            <a:r>
              <a:rPr lang="ru-RU" dirty="0" smtClean="0"/>
              <a:t>Бинарный поиск.</a:t>
            </a:r>
          </a:p>
          <a:p>
            <a:r>
              <a:rPr lang="ru-RU" dirty="0" smtClean="0"/>
              <a:t>Сортировка массива.</a:t>
            </a:r>
          </a:p>
          <a:p>
            <a:pPr lvl="1"/>
            <a:r>
              <a:rPr lang="ru-RU" dirty="0" smtClean="0"/>
              <a:t>Сортировка вставками, сортировка пузырьком, сортировка выбором.</a:t>
            </a:r>
          </a:p>
          <a:p>
            <a:pPr lvl="1"/>
            <a:r>
              <a:rPr lang="ru-RU" dirty="0" smtClean="0"/>
              <a:t>Сортировка слиянием,</a:t>
            </a:r>
          </a:p>
          <a:p>
            <a:pPr lvl="1"/>
            <a:r>
              <a:rPr lang="ru-RU" dirty="0" smtClean="0"/>
              <a:t>Быстрая сортировка,</a:t>
            </a:r>
          </a:p>
          <a:p>
            <a:pPr lvl="1"/>
            <a:r>
              <a:rPr lang="ru-RU" dirty="0" smtClean="0"/>
              <a:t>Пирамидальная сортировка,</a:t>
            </a:r>
          </a:p>
          <a:p>
            <a:pPr lvl="1"/>
            <a:r>
              <a:rPr lang="ru-RU" dirty="0" smtClean="0"/>
              <a:t>Поразрядные сортировки и </a:t>
            </a:r>
            <a:r>
              <a:rPr lang="ru-RU" dirty="0" err="1" smtClean="0"/>
              <a:t>др</a:t>
            </a:r>
            <a:r>
              <a:rPr lang="ru-RU" dirty="0" smtClean="0"/>
              <a:t>…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Базовые алгоритмы </a:t>
            </a:r>
            <a:r>
              <a:rPr lang="ru-RU" dirty="0" smtClean="0"/>
              <a:t>с массивами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452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l">
  <a:themeElements>
    <a:clrScheme name="Другая 5">
      <a:dk1>
        <a:sysClr val="windowText" lastClr="000000"/>
      </a:dk1>
      <a:lt1>
        <a:sysClr val="window" lastClr="FFFFFF"/>
      </a:lt1>
      <a:dk2>
        <a:srgbClr val="333333"/>
      </a:dk2>
      <a:lt2>
        <a:srgbClr val="EAEAEA"/>
      </a:lt2>
      <a:accent1>
        <a:srgbClr val="5F5F5F"/>
      </a:accent1>
      <a:accent2>
        <a:srgbClr val="808080"/>
      </a:accent2>
      <a:accent3>
        <a:srgbClr val="F5F5F5"/>
      </a:accent3>
      <a:accent4>
        <a:srgbClr val="DCDCDC"/>
      </a:accent4>
      <a:accent5>
        <a:srgbClr val="FFFFCC"/>
      </a:accent5>
      <a:accent6>
        <a:srgbClr val="1F497D"/>
      </a:accent6>
      <a:hlink>
        <a:srgbClr val="0000FF"/>
      </a:hlink>
      <a:folHlink>
        <a:srgbClr val="800080"/>
      </a:folHlink>
    </a:clrScheme>
    <a:fontScheme name="Другая 1">
      <a:majorFont>
        <a:latin typeface="PF Isotext Pro"/>
        <a:ea typeface=""/>
        <a:cs typeface=""/>
      </a:majorFont>
      <a:minorFont>
        <a:latin typeface="PF Isotext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Mail</Template>
  <TotalTime>4132</TotalTime>
  <Words>1969</Words>
  <Application>Microsoft Office PowerPoint</Application>
  <PresentationFormat>On-screen Show (4:3)</PresentationFormat>
  <Paragraphs>397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Consolas</vt:lpstr>
      <vt:lpstr>Courier New</vt:lpstr>
      <vt:lpstr>Myriad Pro</vt:lpstr>
      <vt:lpstr>PF Isotext Pro</vt:lpstr>
      <vt:lpstr>Cambria Math</vt:lpstr>
      <vt:lpstr>Wingdings</vt:lpstr>
      <vt:lpstr>Calibri</vt:lpstr>
      <vt:lpstr>Mail</vt:lpstr>
      <vt:lpstr>Лекция 1. ВВЕДЕНИЕ В КУРС. ЭЛЕМЕНТАРНЫЕ АЛГОРИТМЫ.</vt:lpstr>
      <vt:lpstr>Позвольте представиться</vt:lpstr>
      <vt:lpstr>План занятий</vt:lpstr>
      <vt:lpstr>План занятий</vt:lpstr>
      <vt:lpstr>План занятий</vt:lpstr>
      <vt:lpstr>План лекции 1</vt:lpstr>
      <vt:lpstr>Определения</vt:lpstr>
      <vt:lpstr>Определения</vt:lpstr>
      <vt:lpstr>Обзор алгоритмов и структур данных</vt:lpstr>
      <vt:lpstr>Обзор алгоритмов и структур данных</vt:lpstr>
      <vt:lpstr>Обзор алгоритмов и структур данных</vt:lpstr>
      <vt:lpstr>Обзор алгоритмов и структур данных</vt:lpstr>
      <vt:lpstr>Обзор алгоритмов и структур данных</vt:lpstr>
      <vt:lpstr>Обзор алгоритмов и структур данных</vt:lpstr>
      <vt:lpstr>Обзор алгоритмов и структур данных</vt:lpstr>
      <vt:lpstr>Литература</vt:lpstr>
      <vt:lpstr>Анализ алгоритмов</vt:lpstr>
      <vt:lpstr>Анализ алгоритмов</vt:lpstr>
      <vt:lpstr>Асимптотические обозначения</vt:lpstr>
      <vt:lpstr>Асимптотические обозначения</vt:lpstr>
      <vt:lpstr>Числа Фибоначчи</vt:lpstr>
      <vt:lpstr>Числа Фибоначчи</vt:lpstr>
      <vt:lpstr>Числа Фибоначчи</vt:lpstr>
      <vt:lpstr>Числа Фибоначчи</vt:lpstr>
      <vt:lpstr>Проверка числа на простоту</vt:lpstr>
      <vt:lpstr>Проверка числа на простоту</vt:lpstr>
      <vt:lpstr>Проверка числа на простоту</vt:lpstr>
      <vt:lpstr>Быстрое возведение в степень</vt:lpstr>
      <vt:lpstr>Быстрое возведение в степень</vt:lpstr>
      <vt:lpstr>Быстрое возведение в степень</vt:lpstr>
      <vt:lpstr>Быстрое возведение в степень</vt:lpstr>
      <vt:lpstr>Быстрое возведение в степень</vt:lpstr>
      <vt:lpstr>Массивы</vt:lpstr>
      <vt:lpstr>Массивы</vt:lpstr>
      <vt:lpstr>Массивы. Линейный поиск</vt:lpstr>
      <vt:lpstr>Массивы</vt:lpstr>
      <vt:lpstr>Массивы. Линейный поиск.</vt:lpstr>
      <vt:lpstr>Массивы. Линейный поиск</vt:lpstr>
      <vt:lpstr>Массивы. Линейный поиск.</vt:lpstr>
      <vt:lpstr>Массивы. Линейный поиск</vt:lpstr>
      <vt:lpstr>Массивы. Линейный поиск.</vt:lpstr>
      <vt:lpstr>Массивы. Бинарный поиск.</vt:lpstr>
      <vt:lpstr>Массивы. Бинарный поиск</vt:lpstr>
      <vt:lpstr>Массивы. Бинарный поиск.</vt:lpstr>
      <vt:lpstr>Массивы. Бинарный поиск</vt:lpstr>
      <vt:lpstr>Массивы. Бинарный поиск</vt:lpstr>
      <vt:lpstr>Итог</vt:lpstr>
      <vt:lpstr>Вопросы?</vt:lpstr>
    </vt:vector>
  </TitlesOfParts>
  <Company>ABBYY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Stepan Matskevich</dc:creator>
  <cp:lastModifiedBy>Stepan Matskevich</cp:lastModifiedBy>
  <cp:revision>114</cp:revision>
  <dcterms:created xsi:type="dcterms:W3CDTF">2013-09-28T18:28:56Z</dcterms:created>
  <dcterms:modified xsi:type="dcterms:W3CDTF">2014-09-24T17:04:37Z</dcterms:modified>
</cp:coreProperties>
</file>